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2" r:id="rId7"/>
    <p:sldId id="272" r:id="rId8"/>
    <p:sldId id="273" r:id="rId9"/>
    <p:sldId id="261" r:id="rId10"/>
    <p:sldId id="263" r:id="rId11"/>
    <p:sldId id="274" r:id="rId12"/>
    <p:sldId id="264" r:id="rId13"/>
    <p:sldId id="265" r:id="rId14"/>
    <p:sldId id="270" r:id="rId15"/>
    <p:sldId id="266" r:id="rId16"/>
    <p:sldId id="271" r:id="rId17"/>
    <p:sldId id="267" r:id="rId18"/>
    <p:sldId id="269" r:id="rId19"/>
    <p:sldId id="275"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snapToGrid="0">
      <p:cViewPr varScale="1">
        <p:scale>
          <a:sx n="69" d="100"/>
          <a:sy n="69" d="100"/>
        </p:scale>
        <p:origin x="7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19CD9A1-7334-4762-91EB-24A00F6AD2F8}"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310509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9CD9A1-7334-4762-91EB-24A00F6AD2F8}"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151546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9CD9A1-7334-4762-91EB-24A00F6AD2F8}"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74748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9CD9A1-7334-4762-91EB-24A00F6AD2F8}"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239178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9CD9A1-7334-4762-91EB-24A00F6AD2F8}"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392386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19CD9A1-7334-4762-91EB-24A00F6AD2F8}"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410765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19CD9A1-7334-4762-91EB-24A00F6AD2F8}" type="datetimeFigureOut">
              <a:rPr lang="en-IN" smtClean="0"/>
              <a:t>04-11-2019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418755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19CD9A1-7334-4762-91EB-24A00F6AD2F8}" type="datetimeFigureOut">
              <a:rPr lang="en-IN" smtClean="0"/>
              <a:t>04-11-2019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408189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CD9A1-7334-4762-91EB-24A00F6AD2F8}" type="datetimeFigureOut">
              <a:rPr lang="en-IN" smtClean="0"/>
              <a:t>04-11-2019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427727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9CD9A1-7334-4762-91EB-24A00F6AD2F8}"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23777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9CD9A1-7334-4762-91EB-24A00F6AD2F8}"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9C99786-15C0-4F62-93FA-98F42480B986}" type="slidenum">
              <a:rPr lang="en-IN" smtClean="0"/>
              <a:t>‹#›</a:t>
            </a:fld>
            <a:endParaRPr lang="en-IN"/>
          </a:p>
        </p:txBody>
      </p:sp>
    </p:spTree>
    <p:extLst>
      <p:ext uri="{BB962C8B-B14F-4D97-AF65-F5344CB8AC3E}">
        <p14:creationId xmlns:p14="http://schemas.microsoft.com/office/powerpoint/2010/main" val="128384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CD9A1-7334-4762-91EB-24A00F6AD2F8}" type="datetimeFigureOut">
              <a:rPr lang="en-IN" smtClean="0"/>
              <a:t>04-11-2019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99786-15C0-4F62-93FA-98F42480B986}" type="slidenum">
              <a:rPr lang="en-IN" smtClean="0"/>
              <a:t>‹#›</a:t>
            </a:fld>
            <a:endParaRPr lang="en-IN"/>
          </a:p>
        </p:txBody>
      </p:sp>
    </p:spTree>
    <p:extLst>
      <p:ext uri="{BB962C8B-B14F-4D97-AF65-F5344CB8AC3E}">
        <p14:creationId xmlns:p14="http://schemas.microsoft.com/office/powerpoint/2010/main" val="362594531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9600"/>
            <a:ext cx="8603673" cy="762000"/>
          </a:xfrm>
        </p:spPr>
        <p:txBody>
          <a:bodyPr>
            <a:normAutofit fontScale="90000"/>
          </a:bodyPr>
          <a:lstStyle/>
          <a:p>
            <a:r>
              <a:rPr lang="en-IN" b="1" dirty="0" err="1" smtClean="0">
                <a:solidFill>
                  <a:schemeClr val="accent1">
                    <a:lumMod val="50000"/>
                  </a:schemeClr>
                </a:solidFill>
              </a:rPr>
              <a:t>MacConkey</a:t>
            </a:r>
            <a:r>
              <a:rPr lang="en-IN" b="1" dirty="0" smtClean="0">
                <a:solidFill>
                  <a:schemeClr val="accent1">
                    <a:lumMod val="50000"/>
                  </a:schemeClr>
                </a:solidFill>
              </a:rPr>
              <a:t> Agar Plate</a:t>
            </a:r>
            <a:endParaRPr lang="en-IN" b="1" dirty="0">
              <a:solidFill>
                <a:schemeClr val="accent1">
                  <a:lumMod val="50000"/>
                </a:schemeClr>
              </a:solidFill>
            </a:endParaRPr>
          </a:p>
        </p:txBody>
      </p:sp>
      <p:sp>
        <p:nvSpPr>
          <p:cNvPr id="3" name="Subtitle 2"/>
          <p:cNvSpPr>
            <a:spLocks noGrp="1"/>
          </p:cNvSpPr>
          <p:nvPr>
            <p:ph type="subTitle" idx="1"/>
          </p:nvPr>
        </p:nvSpPr>
        <p:spPr>
          <a:xfrm>
            <a:off x="1122217" y="1953491"/>
            <a:ext cx="10086109" cy="4281054"/>
          </a:xfrm>
        </p:spPr>
        <p:style>
          <a:lnRef idx="3">
            <a:schemeClr val="lt1"/>
          </a:lnRef>
          <a:fillRef idx="1">
            <a:schemeClr val="accent2"/>
          </a:fillRef>
          <a:effectRef idx="1">
            <a:schemeClr val="accent2"/>
          </a:effectRef>
          <a:fontRef idx="minor">
            <a:schemeClr val="lt1"/>
          </a:fontRef>
        </p:style>
        <p:txBody>
          <a:bodyPr>
            <a:normAutofit/>
          </a:bodyPr>
          <a:lstStyle/>
          <a:p>
            <a:pPr algn="l"/>
            <a:r>
              <a:rPr lang="en-IN" sz="4000" dirty="0" smtClean="0"/>
              <a:t>       Name  =   Desai </a:t>
            </a:r>
            <a:r>
              <a:rPr lang="en-IN" sz="4000" dirty="0" err="1" smtClean="0"/>
              <a:t>Himani</a:t>
            </a:r>
            <a:endParaRPr lang="en-IN" sz="4000" dirty="0" smtClean="0"/>
          </a:p>
          <a:p>
            <a:pPr algn="l"/>
            <a:r>
              <a:rPr lang="en-IN" sz="4000" dirty="0" smtClean="0"/>
              <a:t>                         Patel </a:t>
            </a:r>
            <a:r>
              <a:rPr lang="en-IN" sz="4000" dirty="0" err="1" smtClean="0"/>
              <a:t>Juli</a:t>
            </a:r>
            <a:endParaRPr lang="en-IN" sz="4000" dirty="0" smtClean="0"/>
          </a:p>
          <a:p>
            <a:pPr algn="l"/>
            <a:r>
              <a:rPr lang="en-IN" sz="4000" dirty="0" smtClean="0"/>
              <a:t>                         Panchal </a:t>
            </a:r>
            <a:r>
              <a:rPr lang="en-IN" sz="4000" dirty="0" err="1" smtClean="0"/>
              <a:t>amita</a:t>
            </a:r>
            <a:r>
              <a:rPr lang="en-IN" sz="4000" dirty="0"/>
              <a:t> </a:t>
            </a:r>
            <a:endParaRPr lang="en-IN" sz="4000" dirty="0" smtClean="0"/>
          </a:p>
          <a:p>
            <a:pPr algn="l"/>
            <a:r>
              <a:rPr lang="en-IN" sz="4000" dirty="0"/>
              <a:t> </a:t>
            </a:r>
            <a:r>
              <a:rPr lang="en-IN" sz="4000" dirty="0" smtClean="0"/>
              <a:t>      Field    =   MLT</a:t>
            </a:r>
          </a:p>
          <a:p>
            <a:pPr algn="l"/>
            <a:r>
              <a:rPr lang="en-IN" sz="4000" dirty="0"/>
              <a:t> </a:t>
            </a:r>
            <a:r>
              <a:rPr lang="en-IN" sz="4000" dirty="0" smtClean="0"/>
              <a:t>      College=  Shree </a:t>
            </a:r>
            <a:r>
              <a:rPr lang="en-IN" sz="4000" dirty="0" err="1" smtClean="0"/>
              <a:t>Manavata</a:t>
            </a:r>
            <a:r>
              <a:rPr lang="en-IN" sz="4000" dirty="0" smtClean="0"/>
              <a:t>  </a:t>
            </a:r>
            <a:r>
              <a:rPr lang="en-IN" sz="4000" dirty="0" err="1" smtClean="0"/>
              <a:t>Seva</a:t>
            </a:r>
            <a:r>
              <a:rPr lang="en-IN" sz="4000" dirty="0" smtClean="0"/>
              <a:t> Trust ,MLT </a:t>
            </a:r>
          </a:p>
        </p:txBody>
      </p:sp>
    </p:spTree>
    <p:extLst>
      <p:ext uri="{BB962C8B-B14F-4D97-AF65-F5344CB8AC3E}">
        <p14:creationId xmlns:p14="http://schemas.microsoft.com/office/powerpoint/2010/main" val="1915355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8" y="471055"/>
            <a:ext cx="10515600" cy="1053379"/>
          </a:xfrm>
        </p:spPr>
        <p:txBody>
          <a:bodyPr/>
          <a:lstStyle/>
          <a:p>
            <a:pPr marL="571500" indent="-571500">
              <a:buFont typeface="Wingdings" panose="05000000000000000000" pitchFamily="2" charset="2"/>
              <a:buChar char="v"/>
            </a:pPr>
            <a:r>
              <a:rPr lang="en-IN" b="1" dirty="0" smtClean="0">
                <a:solidFill>
                  <a:srgbClr val="C00000"/>
                </a:solidFill>
              </a:rPr>
              <a:t>Composition</a:t>
            </a:r>
            <a:endParaRPr lang="en-IN" b="1" dirty="0">
              <a:solidFill>
                <a:srgbClr val="C00000"/>
              </a:solidFill>
            </a:endParaRPr>
          </a:p>
        </p:txBody>
      </p:sp>
      <p:sp>
        <p:nvSpPr>
          <p:cNvPr id="3" name="Content Placeholder 2"/>
          <p:cNvSpPr>
            <a:spLocks noGrp="1"/>
          </p:cNvSpPr>
          <p:nvPr>
            <p:ph idx="1"/>
          </p:nvPr>
        </p:nvSpPr>
        <p:spPr>
          <a:xfrm>
            <a:off x="838200" y="1413164"/>
            <a:ext cx="10515600" cy="5140036"/>
          </a:xfrm>
        </p:spPr>
        <p:txBody>
          <a:bodyPr>
            <a:normAutofit/>
          </a:bodyPr>
          <a:lstStyle/>
          <a:p>
            <a:r>
              <a:rPr lang="en-IN" sz="3200" dirty="0"/>
              <a:t> </a:t>
            </a:r>
            <a:r>
              <a:rPr lang="en-IN" sz="3200" dirty="0" smtClean="0"/>
              <a:t>  Peptone  - 17 g</a:t>
            </a:r>
          </a:p>
          <a:p>
            <a:r>
              <a:rPr lang="en-IN" sz="3200" dirty="0" smtClean="0"/>
              <a:t>   </a:t>
            </a:r>
            <a:r>
              <a:rPr lang="en-IN" sz="3200" dirty="0" err="1"/>
              <a:t>P</a:t>
            </a:r>
            <a:r>
              <a:rPr lang="en-IN" sz="3200" dirty="0" err="1" smtClean="0"/>
              <a:t>roteose</a:t>
            </a:r>
            <a:r>
              <a:rPr lang="en-IN" sz="3200" dirty="0" smtClean="0"/>
              <a:t> peptone -3 g</a:t>
            </a:r>
          </a:p>
          <a:p>
            <a:r>
              <a:rPr lang="en-IN" sz="3200" dirty="0" smtClean="0"/>
              <a:t>   Lactose  - 10 g</a:t>
            </a:r>
          </a:p>
          <a:p>
            <a:r>
              <a:rPr lang="en-IN" sz="3200" dirty="0" smtClean="0"/>
              <a:t>   Bile salt - 1.5 g </a:t>
            </a:r>
          </a:p>
          <a:p>
            <a:r>
              <a:rPr lang="en-IN" sz="3200" dirty="0" smtClean="0"/>
              <a:t>   Sodium chloride  - 5 g</a:t>
            </a:r>
            <a:endParaRPr lang="en-IN" sz="3200" dirty="0"/>
          </a:p>
          <a:p>
            <a:r>
              <a:rPr lang="en-IN" sz="3200" dirty="0" smtClean="0"/>
              <a:t>   Neutral red - 0.03 g</a:t>
            </a:r>
          </a:p>
          <a:p>
            <a:r>
              <a:rPr lang="en-IN" sz="3200" dirty="0"/>
              <a:t> </a:t>
            </a:r>
            <a:r>
              <a:rPr lang="en-IN" sz="3200" dirty="0" smtClean="0"/>
              <a:t>  crystal violet - 0.001 g</a:t>
            </a:r>
          </a:p>
          <a:p>
            <a:r>
              <a:rPr lang="en-IN" sz="3200" dirty="0"/>
              <a:t> </a:t>
            </a:r>
            <a:r>
              <a:rPr lang="en-IN" sz="3200" dirty="0" smtClean="0"/>
              <a:t>  Agar – 13.5 g </a:t>
            </a:r>
          </a:p>
          <a:p>
            <a:r>
              <a:rPr lang="en-IN" sz="3200" dirty="0"/>
              <a:t> </a:t>
            </a:r>
            <a:r>
              <a:rPr lang="en-IN" sz="3200" dirty="0" smtClean="0"/>
              <a:t>  Distilled water – add to make a 1 litre </a:t>
            </a:r>
            <a:endParaRPr lang="en-IN" sz="3200" dirty="0"/>
          </a:p>
        </p:txBody>
      </p:sp>
    </p:spTree>
    <p:extLst>
      <p:ext uri="{BB962C8B-B14F-4D97-AF65-F5344CB8AC3E}">
        <p14:creationId xmlns:p14="http://schemas.microsoft.com/office/powerpoint/2010/main" val="2221890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020"/>
          </a:xfrm>
        </p:spPr>
        <p:txBody>
          <a:bodyPr/>
          <a:lstStyle/>
          <a:p>
            <a:r>
              <a:rPr lang="en-IN" b="1" dirty="0" smtClean="0">
                <a:solidFill>
                  <a:srgbClr val="C00000"/>
                </a:solidFill>
              </a:rPr>
              <a:t>Preparation of </a:t>
            </a:r>
            <a:r>
              <a:rPr lang="en-IN" b="1" dirty="0" err="1" smtClean="0">
                <a:solidFill>
                  <a:srgbClr val="C00000"/>
                </a:solidFill>
              </a:rPr>
              <a:t>MacConkey</a:t>
            </a:r>
            <a:r>
              <a:rPr lang="en-IN" b="1" dirty="0" smtClean="0">
                <a:solidFill>
                  <a:srgbClr val="C00000"/>
                </a:solidFill>
              </a:rPr>
              <a:t> Agar</a:t>
            </a:r>
            <a:endParaRPr lang="en-IN" b="1" dirty="0">
              <a:solidFill>
                <a:srgbClr val="C00000"/>
              </a:solidFill>
            </a:endParaRPr>
          </a:p>
        </p:txBody>
      </p:sp>
      <p:sp>
        <p:nvSpPr>
          <p:cNvPr id="3" name="Content Placeholder 2"/>
          <p:cNvSpPr>
            <a:spLocks noGrp="1"/>
          </p:cNvSpPr>
          <p:nvPr>
            <p:ph idx="1"/>
          </p:nvPr>
        </p:nvSpPr>
        <p:spPr>
          <a:xfrm>
            <a:off x="838200" y="1468582"/>
            <a:ext cx="10702636" cy="4708381"/>
          </a:xfrm>
        </p:spPr>
        <p:txBody>
          <a:bodyPr>
            <a:normAutofit lnSpcReduction="10000"/>
          </a:bodyPr>
          <a:lstStyle/>
          <a:p>
            <a:pPr marL="514350" indent="-514350" algn="just">
              <a:buFont typeface="+mj-lt"/>
              <a:buAutoNum type="arabicPeriod"/>
            </a:pPr>
            <a:r>
              <a:rPr lang="en-IN" sz="4000" dirty="0" smtClean="0"/>
              <a:t>Suspend 49.53 grams of dehydrated medium in 1000 ml purified/distilled water.</a:t>
            </a:r>
          </a:p>
          <a:p>
            <a:pPr marL="514350" indent="-514350" algn="just">
              <a:buFont typeface="+mj-lt"/>
              <a:buAutoNum type="arabicPeriod"/>
            </a:pPr>
            <a:r>
              <a:rPr lang="en-IN" sz="4000" dirty="0" smtClean="0"/>
              <a:t>Heat to boiling to dissolve the medium completely .</a:t>
            </a:r>
          </a:p>
          <a:p>
            <a:pPr marL="514350" indent="-514350" algn="just">
              <a:buFont typeface="+mj-lt"/>
              <a:buAutoNum type="arabicPeriod"/>
            </a:pPr>
            <a:r>
              <a:rPr lang="en-IN" sz="4000" dirty="0" smtClean="0"/>
              <a:t>Sterilize by autoclaving at 15 lbs pressure (121 c)for 15 minutes.</a:t>
            </a:r>
          </a:p>
          <a:p>
            <a:pPr marL="514350" indent="-514350" algn="just">
              <a:buFont typeface="+mj-lt"/>
              <a:buAutoNum type="arabicPeriod"/>
            </a:pPr>
            <a:r>
              <a:rPr lang="en-IN" sz="4000" dirty="0" smtClean="0"/>
              <a:t>Cool to 45-50 C.</a:t>
            </a:r>
          </a:p>
          <a:p>
            <a:pPr marL="514350" indent="-514350" algn="just">
              <a:buFont typeface="+mj-lt"/>
              <a:buAutoNum type="arabicPeriod"/>
            </a:pPr>
            <a:r>
              <a:rPr lang="en-IN" sz="4000" dirty="0" smtClean="0"/>
              <a:t>Mix well before pouring into sterile petri plates. </a:t>
            </a:r>
            <a:endParaRPr lang="en-IN" sz="4000" dirty="0"/>
          </a:p>
        </p:txBody>
      </p:sp>
    </p:spTree>
    <p:extLst>
      <p:ext uri="{BB962C8B-B14F-4D97-AF65-F5344CB8AC3E}">
        <p14:creationId xmlns:p14="http://schemas.microsoft.com/office/powerpoint/2010/main" val="385387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1165"/>
            <a:ext cx="10515599" cy="665018"/>
          </a:xfrm>
        </p:spPr>
        <p:txBody>
          <a:bodyPr>
            <a:normAutofit fontScale="90000"/>
          </a:bodyPr>
          <a:lstStyle/>
          <a:p>
            <a:pPr marL="571500" indent="-571500">
              <a:buFont typeface="Wingdings" panose="05000000000000000000" pitchFamily="2" charset="2"/>
              <a:buChar char="v"/>
            </a:pPr>
            <a:r>
              <a:rPr lang="en-IN" b="1" dirty="0" smtClean="0">
                <a:solidFill>
                  <a:srgbClr val="C00000"/>
                </a:solidFill>
              </a:rPr>
              <a:t>Uses</a:t>
            </a:r>
            <a:endParaRPr lang="en-IN" b="1" dirty="0">
              <a:solidFill>
                <a:srgbClr val="C00000"/>
              </a:solidFill>
            </a:endParaRPr>
          </a:p>
        </p:txBody>
      </p:sp>
      <p:sp>
        <p:nvSpPr>
          <p:cNvPr id="3" name="Content Placeholder 2"/>
          <p:cNvSpPr>
            <a:spLocks noGrp="1"/>
          </p:cNvSpPr>
          <p:nvPr>
            <p:ph idx="1"/>
          </p:nvPr>
        </p:nvSpPr>
        <p:spPr>
          <a:xfrm>
            <a:off x="838200" y="1537855"/>
            <a:ext cx="10065327" cy="4639107"/>
          </a:xfrm>
        </p:spPr>
        <p:txBody>
          <a:bodyPr>
            <a:normAutofit/>
          </a:bodyPr>
          <a:lstStyle/>
          <a:p>
            <a:pPr marL="0" indent="0" algn="just">
              <a:buNone/>
            </a:pPr>
            <a:r>
              <a:rPr lang="en-IN" sz="4000" dirty="0" smtClean="0"/>
              <a:t>    Using neutral red pH indicator, the agar distinguishes those gram –negative bacteria that can ferment the sugar lactose ( Lac+) from those that cannot (Lac-) </a:t>
            </a:r>
          </a:p>
          <a:p>
            <a:pPr marL="0" indent="0" algn="just">
              <a:buNone/>
            </a:pPr>
            <a:r>
              <a:rPr lang="en-IN" sz="4000" dirty="0"/>
              <a:t> </a:t>
            </a:r>
            <a:r>
              <a:rPr lang="en-IN" sz="4000" dirty="0" smtClean="0"/>
              <a:t>   This medium is also known as an “indicator medium” and a “low selective medium”. Presence of bile salt inhibits swarming by </a:t>
            </a:r>
            <a:r>
              <a:rPr lang="en-IN" sz="4000" i="1" dirty="0" err="1" smtClean="0"/>
              <a:t>proteus</a:t>
            </a:r>
            <a:r>
              <a:rPr lang="en-IN" sz="4000" dirty="0" smtClean="0"/>
              <a:t> species.</a:t>
            </a:r>
          </a:p>
        </p:txBody>
      </p:sp>
    </p:spTree>
    <p:extLst>
      <p:ext uri="{BB962C8B-B14F-4D97-AF65-F5344CB8AC3E}">
        <p14:creationId xmlns:p14="http://schemas.microsoft.com/office/powerpoint/2010/main" val="1593046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4291"/>
            <a:ext cx="10515600" cy="581892"/>
          </a:xfrm>
        </p:spPr>
        <p:txBody>
          <a:bodyPr>
            <a:normAutofit fontScale="90000"/>
          </a:bodyPr>
          <a:lstStyle/>
          <a:p>
            <a:pPr marL="571500" indent="-571500">
              <a:buFont typeface="Wingdings" panose="05000000000000000000" pitchFamily="2" charset="2"/>
              <a:buChar char="v"/>
            </a:pPr>
            <a:r>
              <a:rPr lang="en-IN" b="1" dirty="0" smtClean="0">
                <a:solidFill>
                  <a:srgbClr val="C00000"/>
                </a:solidFill>
              </a:rPr>
              <a:t>Lac positive</a:t>
            </a:r>
            <a:endParaRPr lang="en-IN" b="1" dirty="0">
              <a:solidFill>
                <a:srgbClr val="C00000"/>
              </a:solidFill>
            </a:endParaRPr>
          </a:p>
        </p:txBody>
      </p:sp>
      <p:sp>
        <p:nvSpPr>
          <p:cNvPr id="3" name="Content Placeholder 2"/>
          <p:cNvSpPr>
            <a:spLocks noGrp="1"/>
          </p:cNvSpPr>
          <p:nvPr>
            <p:ph idx="1"/>
          </p:nvPr>
        </p:nvSpPr>
        <p:spPr>
          <a:xfrm>
            <a:off x="1343890" y="1537855"/>
            <a:ext cx="10196946" cy="4639108"/>
          </a:xfrm>
        </p:spPr>
        <p:txBody>
          <a:bodyPr>
            <a:normAutofit lnSpcReduction="10000"/>
          </a:bodyPr>
          <a:lstStyle/>
          <a:p>
            <a:pPr marL="0" indent="0" algn="just">
              <a:buNone/>
            </a:pPr>
            <a:r>
              <a:rPr lang="en-IN" sz="4000" dirty="0" smtClean="0"/>
              <a:t>    By utilizing the lactose available in the medium , Lac+ bacteria such as </a:t>
            </a:r>
            <a:r>
              <a:rPr lang="en-IN" sz="4000" i="1" u="sng" dirty="0" smtClean="0"/>
              <a:t>Escherichia coli </a:t>
            </a:r>
            <a:r>
              <a:rPr lang="en-IN" sz="4000" dirty="0" smtClean="0"/>
              <a:t>, </a:t>
            </a:r>
            <a:r>
              <a:rPr lang="en-IN" sz="4000" i="1" u="sng" dirty="0" err="1" smtClean="0"/>
              <a:t>Enterobacter</a:t>
            </a:r>
            <a:r>
              <a:rPr lang="en-IN" sz="4000" i="1" u="sng" dirty="0" smtClean="0"/>
              <a:t> </a:t>
            </a:r>
            <a:r>
              <a:rPr lang="en-IN" sz="4000" dirty="0" smtClean="0"/>
              <a:t>, </a:t>
            </a:r>
            <a:r>
              <a:rPr lang="en-IN" sz="4000" i="1" u="sng" dirty="0" err="1" smtClean="0"/>
              <a:t>klebsiella</a:t>
            </a:r>
            <a:r>
              <a:rPr lang="en-IN" sz="4000" i="1" u="sng" dirty="0" smtClean="0"/>
              <a:t> </a:t>
            </a:r>
            <a:r>
              <a:rPr lang="en-IN" sz="4000" dirty="0" smtClean="0"/>
              <a:t>will produce acid , which lowers the pH of the agar below 6.8 and results in the appearance of pink colonies. The bile salts precipitate in the immediate neighbourhood of the colony, causing the medium surrounding the colony to become hazy.</a:t>
            </a:r>
            <a:endParaRPr lang="en-IN" sz="4000" dirty="0"/>
          </a:p>
        </p:txBody>
      </p:sp>
    </p:spTree>
    <p:extLst>
      <p:ext uri="{BB962C8B-B14F-4D97-AF65-F5344CB8AC3E}">
        <p14:creationId xmlns:p14="http://schemas.microsoft.com/office/powerpoint/2010/main" val="3420391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726873" y="1205345"/>
            <a:ext cx="5666509" cy="4971618"/>
          </a:xfrm>
          <a:prstGeom prst="rect">
            <a:avLst/>
          </a:prstGeom>
        </p:spPr>
      </p:pic>
    </p:spTree>
    <p:extLst>
      <p:ext uri="{BB962C8B-B14F-4D97-AF65-F5344CB8AC3E}">
        <p14:creationId xmlns:p14="http://schemas.microsoft.com/office/powerpoint/2010/main" val="256681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2727"/>
            <a:ext cx="10515600" cy="997961"/>
          </a:xfrm>
        </p:spPr>
        <p:txBody>
          <a:bodyPr/>
          <a:lstStyle/>
          <a:p>
            <a:pPr marL="571500" indent="-571500">
              <a:buFont typeface="Wingdings" panose="05000000000000000000" pitchFamily="2" charset="2"/>
              <a:buChar char="v"/>
            </a:pPr>
            <a:r>
              <a:rPr lang="en-IN" b="1" dirty="0" smtClean="0">
                <a:solidFill>
                  <a:srgbClr val="C00000"/>
                </a:solidFill>
              </a:rPr>
              <a:t>Lac negative </a:t>
            </a:r>
            <a:endParaRPr lang="en-IN" b="1" dirty="0">
              <a:solidFill>
                <a:srgbClr val="C00000"/>
              </a:solidFill>
            </a:endParaRPr>
          </a:p>
        </p:txBody>
      </p:sp>
      <p:sp>
        <p:nvSpPr>
          <p:cNvPr id="3" name="Content Placeholder 2"/>
          <p:cNvSpPr>
            <a:spLocks noGrp="1"/>
          </p:cNvSpPr>
          <p:nvPr>
            <p:ph idx="1"/>
          </p:nvPr>
        </p:nvSpPr>
        <p:spPr>
          <a:xfrm>
            <a:off x="838200" y="1825625"/>
            <a:ext cx="10093036" cy="4351338"/>
          </a:xfrm>
        </p:spPr>
        <p:txBody>
          <a:bodyPr>
            <a:normAutofit/>
          </a:bodyPr>
          <a:lstStyle/>
          <a:p>
            <a:pPr marL="0" indent="0" algn="just">
              <a:buNone/>
            </a:pPr>
            <a:r>
              <a:rPr lang="en-IN" sz="4000" dirty="0"/>
              <a:t> </a:t>
            </a:r>
            <a:r>
              <a:rPr lang="en-IN" sz="4000" dirty="0" smtClean="0"/>
              <a:t>    Examples of non – lactose fermenting bacteria are </a:t>
            </a:r>
            <a:r>
              <a:rPr lang="en-IN" sz="4000" i="1" u="sng" dirty="0" smtClean="0"/>
              <a:t>salmonella </a:t>
            </a:r>
            <a:r>
              <a:rPr lang="en-IN" sz="4000" dirty="0" smtClean="0"/>
              <a:t>,</a:t>
            </a:r>
            <a:r>
              <a:rPr lang="en-IN" sz="4000" i="1" u="sng" dirty="0" smtClean="0"/>
              <a:t> Proteus species </a:t>
            </a:r>
            <a:r>
              <a:rPr lang="en-IN" sz="4000" dirty="0" smtClean="0"/>
              <a:t>,</a:t>
            </a:r>
            <a:r>
              <a:rPr lang="en-IN" sz="4000" i="1" u="sng" dirty="0" smtClean="0"/>
              <a:t>Pseudomonas aeruginosa </a:t>
            </a:r>
            <a:r>
              <a:rPr lang="en-IN" sz="4000" dirty="0" smtClean="0"/>
              <a:t>and </a:t>
            </a:r>
            <a:r>
              <a:rPr lang="en-IN" sz="4000" i="1" u="sng" dirty="0" err="1" smtClean="0"/>
              <a:t>Shigella</a:t>
            </a:r>
            <a:r>
              <a:rPr lang="en-IN" sz="4000" i="1" u="sng" dirty="0" smtClean="0"/>
              <a:t> </a:t>
            </a:r>
            <a:r>
              <a:rPr lang="en-IN" sz="4000" dirty="0" smtClean="0"/>
              <a:t>.</a:t>
            </a:r>
            <a:endParaRPr lang="en-IN" sz="4000" dirty="0"/>
          </a:p>
        </p:txBody>
      </p:sp>
    </p:spTree>
    <p:extLst>
      <p:ext uri="{BB962C8B-B14F-4D97-AF65-F5344CB8AC3E}">
        <p14:creationId xmlns:p14="http://schemas.microsoft.com/office/powerpoint/2010/main" val="1658810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361527" y="1440873"/>
            <a:ext cx="6101127" cy="4350327"/>
          </a:xfrm>
          <a:prstGeom prst="rect">
            <a:avLst/>
          </a:prstGeom>
        </p:spPr>
      </p:pic>
    </p:spTree>
    <p:extLst>
      <p:ext uri="{BB962C8B-B14F-4D97-AF65-F5344CB8AC3E}">
        <p14:creationId xmlns:p14="http://schemas.microsoft.com/office/powerpoint/2010/main" val="2629695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8145"/>
            <a:ext cx="10515600" cy="942543"/>
          </a:xfrm>
        </p:spPr>
        <p:txBody>
          <a:bodyPr/>
          <a:lstStyle/>
          <a:p>
            <a:pPr marL="571500" indent="-571500">
              <a:buFont typeface="Wingdings" panose="05000000000000000000" pitchFamily="2" charset="2"/>
              <a:buChar char="v"/>
            </a:pPr>
            <a:r>
              <a:rPr lang="en-IN" b="1" dirty="0" smtClean="0">
                <a:solidFill>
                  <a:srgbClr val="C00000"/>
                </a:solidFill>
              </a:rPr>
              <a:t>Mucoid colonies</a:t>
            </a:r>
            <a:endParaRPr lang="en-IN" b="1" dirty="0">
              <a:solidFill>
                <a:srgbClr val="C00000"/>
              </a:solidFill>
            </a:endParaRPr>
          </a:p>
        </p:txBody>
      </p:sp>
      <p:sp>
        <p:nvSpPr>
          <p:cNvPr id="3" name="Content Placeholder 2"/>
          <p:cNvSpPr>
            <a:spLocks noGrp="1"/>
          </p:cNvSpPr>
          <p:nvPr>
            <p:ph idx="1"/>
          </p:nvPr>
        </p:nvSpPr>
        <p:spPr/>
        <p:txBody>
          <a:bodyPr>
            <a:normAutofit/>
          </a:bodyPr>
          <a:lstStyle/>
          <a:p>
            <a:pPr marL="0" indent="0" algn="just">
              <a:buNone/>
            </a:pPr>
            <a:r>
              <a:rPr lang="en-IN" sz="4000" dirty="0"/>
              <a:t> </a:t>
            </a:r>
            <a:r>
              <a:rPr lang="en-IN" sz="4000" dirty="0" smtClean="0"/>
              <a:t>Some organisms , especially </a:t>
            </a:r>
            <a:r>
              <a:rPr lang="en-IN" sz="4000" i="1" u="sng" dirty="0" err="1" smtClean="0"/>
              <a:t>Klebsiella</a:t>
            </a:r>
            <a:r>
              <a:rPr lang="en-IN" sz="4000" i="1" u="sng" dirty="0" smtClean="0"/>
              <a:t> </a:t>
            </a:r>
            <a:r>
              <a:rPr lang="en-IN" sz="4000" dirty="0" smtClean="0"/>
              <a:t>and </a:t>
            </a:r>
            <a:r>
              <a:rPr lang="en-IN" sz="4000" i="1" u="sng" dirty="0" err="1" smtClean="0"/>
              <a:t>Enterobacter</a:t>
            </a:r>
            <a:r>
              <a:rPr lang="en-IN" sz="4000" i="1" u="sng" dirty="0" smtClean="0"/>
              <a:t> ,</a:t>
            </a:r>
            <a:r>
              <a:rPr lang="en-IN" sz="4000" dirty="0" smtClean="0"/>
              <a:t> produce mucoid colonies which appear very moist and sticky . This </a:t>
            </a:r>
            <a:r>
              <a:rPr lang="en-IN" sz="4000" dirty="0"/>
              <a:t>p</a:t>
            </a:r>
            <a:r>
              <a:rPr lang="en-IN" sz="4000" dirty="0" smtClean="0"/>
              <a:t>henomenon happens because the organism is producing a capsule , which is predominantly made from the lactose sugar in the agar.</a:t>
            </a:r>
            <a:endParaRPr lang="en-IN" sz="4000" dirty="0"/>
          </a:p>
        </p:txBody>
      </p:sp>
    </p:spTree>
    <p:extLst>
      <p:ext uri="{BB962C8B-B14F-4D97-AF65-F5344CB8AC3E}">
        <p14:creationId xmlns:p14="http://schemas.microsoft.com/office/powerpoint/2010/main" val="1265220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13733" y="845127"/>
            <a:ext cx="4854412" cy="5431270"/>
          </a:xfrm>
          <a:prstGeom prst="rect">
            <a:avLst/>
          </a:prstGeom>
        </p:spPr>
      </p:pic>
    </p:spTree>
    <p:extLst>
      <p:ext uri="{BB962C8B-B14F-4D97-AF65-F5344CB8AC3E}">
        <p14:creationId xmlns:p14="http://schemas.microsoft.com/office/powerpoint/2010/main" val="142947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720436"/>
            <a:ext cx="10647217" cy="886691"/>
          </a:xfrm>
        </p:spPr>
        <p:txBody>
          <a:bodyPr>
            <a:normAutofit/>
          </a:bodyPr>
          <a:lstStyle/>
          <a:p>
            <a:r>
              <a:rPr lang="en-IN" sz="4000" b="1" dirty="0" smtClean="0">
                <a:solidFill>
                  <a:srgbClr val="C00000"/>
                </a:solidFill>
              </a:rPr>
              <a:t>ORGANISM                 COLOUR                  REMARKS</a:t>
            </a:r>
            <a:endParaRPr lang="en-IN" sz="4000" b="1" dirty="0">
              <a:solidFill>
                <a:srgbClr val="C00000"/>
              </a:solidFill>
            </a:endParaRPr>
          </a:p>
        </p:txBody>
      </p:sp>
      <p:sp>
        <p:nvSpPr>
          <p:cNvPr id="3" name="Content Placeholder 2"/>
          <p:cNvSpPr>
            <a:spLocks noGrp="1"/>
          </p:cNvSpPr>
          <p:nvPr>
            <p:ph idx="1"/>
          </p:nvPr>
        </p:nvSpPr>
        <p:spPr>
          <a:xfrm>
            <a:off x="838201" y="1884217"/>
            <a:ext cx="10515600" cy="4724401"/>
          </a:xfrm>
        </p:spPr>
        <p:txBody>
          <a:bodyPr>
            <a:normAutofit fontScale="92500" lnSpcReduction="20000"/>
          </a:bodyPr>
          <a:lstStyle/>
          <a:p>
            <a:pPr marL="0" indent="0" algn="just">
              <a:buNone/>
            </a:pPr>
            <a:r>
              <a:rPr lang="en-IN" sz="3600" i="1" u="sng" dirty="0" smtClean="0"/>
              <a:t>Escherichia coli</a:t>
            </a:r>
            <a:r>
              <a:rPr lang="en-IN" sz="3600" i="1" dirty="0" smtClean="0"/>
              <a:t>                  </a:t>
            </a:r>
            <a:r>
              <a:rPr lang="en-IN" sz="3600" dirty="0" smtClean="0"/>
              <a:t>red/pink                     non-mucoid</a:t>
            </a:r>
          </a:p>
          <a:p>
            <a:pPr marL="0" indent="0" algn="just">
              <a:buNone/>
            </a:pPr>
            <a:r>
              <a:rPr lang="en-IN" sz="3600" i="1" u="sng" dirty="0" err="1" smtClean="0"/>
              <a:t>Aerobacter</a:t>
            </a:r>
            <a:r>
              <a:rPr lang="en-IN" sz="3600" u="sng" dirty="0" smtClean="0"/>
              <a:t> </a:t>
            </a:r>
            <a:r>
              <a:rPr lang="en-IN" sz="3600" dirty="0" smtClean="0"/>
              <a:t>                         pink                            mucoid</a:t>
            </a:r>
          </a:p>
          <a:p>
            <a:pPr marL="0" indent="0" algn="just">
              <a:buNone/>
            </a:pPr>
            <a:r>
              <a:rPr lang="en-IN" sz="3600" i="1" u="sng" dirty="0" err="1"/>
              <a:t>a</a:t>
            </a:r>
            <a:r>
              <a:rPr lang="en-IN" sz="3600" i="1" u="sng" dirty="0" err="1" smtClean="0"/>
              <a:t>ergenes</a:t>
            </a:r>
            <a:r>
              <a:rPr lang="en-IN" sz="3600" i="1" u="sng" dirty="0" smtClean="0"/>
              <a:t>  </a:t>
            </a:r>
            <a:r>
              <a:rPr lang="en-IN" sz="3600" dirty="0" smtClean="0"/>
              <a:t>                                                                                  </a:t>
            </a:r>
          </a:p>
          <a:p>
            <a:pPr marL="0" indent="0" algn="just">
              <a:buNone/>
            </a:pPr>
            <a:r>
              <a:rPr lang="en-IN" sz="3600" i="1" u="sng" dirty="0" smtClean="0"/>
              <a:t>Enterococcus</a:t>
            </a:r>
            <a:r>
              <a:rPr lang="en-IN" sz="3600" u="sng" dirty="0" smtClean="0"/>
              <a:t>  </a:t>
            </a:r>
            <a:r>
              <a:rPr lang="en-IN" sz="3600" dirty="0" smtClean="0"/>
              <a:t>                    red                              </a:t>
            </a:r>
            <a:r>
              <a:rPr lang="en-IN" sz="3600" dirty="0" err="1" smtClean="0"/>
              <a:t>minute,round</a:t>
            </a:r>
            <a:r>
              <a:rPr lang="en-IN" sz="3600" dirty="0" smtClean="0"/>
              <a:t>    </a:t>
            </a:r>
          </a:p>
          <a:p>
            <a:pPr marL="0" indent="0" algn="just">
              <a:buNone/>
            </a:pPr>
            <a:r>
              <a:rPr lang="en-IN" sz="3600" i="1" u="sng" dirty="0"/>
              <a:t>s</a:t>
            </a:r>
            <a:r>
              <a:rPr lang="en-IN" sz="3600" i="1" u="sng" dirty="0" smtClean="0"/>
              <a:t>pecies</a:t>
            </a:r>
            <a:r>
              <a:rPr lang="en-IN" sz="3600" i="1" dirty="0" smtClean="0"/>
              <a:t>  </a:t>
            </a:r>
          </a:p>
          <a:p>
            <a:pPr marL="0" indent="0" algn="just">
              <a:buNone/>
            </a:pPr>
            <a:r>
              <a:rPr lang="en-IN" sz="3600" i="1" u="sng" dirty="0" err="1" smtClean="0"/>
              <a:t>Staphyloccus</a:t>
            </a:r>
            <a:r>
              <a:rPr lang="en-IN" sz="3600" i="1" u="sng" dirty="0" smtClean="0"/>
              <a:t>   </a:t>
            </a:r>
            <a:r>
              <a:rPr lang="en-IN" sz="3600" u="sng" dirty="0" smtClean="0"/>
              <a:t> </a:t>
            </a:r>
            <a:r>
              <a:rPr lang="en-IN" sz="3600" dirty="0" smtClean="0"/>
              <a:t>                  pale pink                     opaque    </a:t>
            </a:r>
          </a:p>
          <a:p>
            <a:pPr marL="0" indent="0" algn="just">
              <a:buNone/>
            </a:pPr>
            <a:r>
              <a:rPr lang="en-IN" sz="3600" i="1" u="sng" dirty="0" smtClean="0"/>
              <a:t>species </a:t>
            </a:r>
            <a:r>
              <a:rPr lang="en-IN" sz="3600" dirty="0" smtClean="0"/>
              <a:t>                                                                                        </a:t>
            </a:r>
          </a:p>
          <a:p>
            <a:pPr marL="0" indent="0" algn="just">
              <a:buNone/>
            </a:pPr>
            <a:r>
              <a:rPr lang="en-IN" sz="3600" i="1" u="sng" dirty="0" smtClean="0"/>
              <a:t>Pseudomonas </a:t>
            </a:r>
            <a:r>
              <a:rPr lang="en-IN" sz="3600" dirty="0" smtClean="0"/>
              <a:t>                   green- brown             fluorescent                                                                                               </a:t>
            </a:r>
          </a:p>
          <a:p>
            <a:pPr marL="0" indent="0" algn="just">
              <a:buNone/>
            </a:pPr>
            <a:r>
              <a:rPr lang="en-IN" sz="3600" i="1" u="sng" dirty="0" smtClean="0"/>
              <a:t>aeruginosa</a:t>
            </a:r>
            <a:r>
              <a:rPr lang="en-IN" sz="3600" u="sng" dirty="0" smtClean="0"/>
              <a:t> </a:t>
            </a:r>
            <a:r>
              <a:rPr lang="en-IN" sz="3600" dirty="0" smtClean="0"/>
              <a:t>                                                              growth</a:t>
            </a:r>
            <a:endParaRPr lang="en-IN" sz="3600" dirty="0"/>
          </a:p>
        </p:txBody>
      </p:sp>
      <p:cxnSp>
        <p:nvCxnSpPr>
          <p:cNvPr id="7" name="Straight Connector 6"/>
          <p:cNvCxnSpPr/>
          <p:nvPr/>
        </p:nvCxnSpPr>
        <p:spPr>
          <a:xfrm>
            <a:off x="4461164" y="886691"/>
            <a:ext cx="13854" cy="529027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201891" y="983673"/>
            <a:ext cx="13854" cy="519329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83673" y="1607127"/>
            <a:ext cx="9878290" cy="13855"/>
          </a:xfrm>
          <a:prstGeom prst="line">
            <a:avLst/>
          </a:prstGeom>
          <a:ln w="571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38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236" y="678873"/>
            <a:ext cx="8298873" cy="1011815"/>
          </a:xfrm>
        </p:spPr>
        <p:txBody>
          <a:bodyPr/>
          <a:lstStyle/>
          <a:p>
            <a:r>
              <a:rPr lang="en-IN" b="1" i="1" dirty="0" err="1" smtClean="0">
                <a:solidFill>
                  <a:schemeClr val="accent1">
                    <a:lumMod val="50000"/>
                  </a:schemeClr>
                </a:solidFill>
              </a:rPr>
              <a:t>MacConkey</a:t>
            </a:r>
            <a:r>
              <a:rPr lang="en-IN" b="1" i="1" dirty="0" smtClean="0">
                <a:solidFill>
                  <a:schemeClr val="accent1">
                    <a:lumMod val="50000"/>
                  </a:schemeClr>
                </a:solidFill>
              </a:rPr>
              <a:t> Agar Plate</a:t>
            </a:r>
            <a:endParaRPr lang="en-IN" b="1" i="1" dirty="0">
              <a:solidFill>
                <a:schemeClr val="accent1">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2410689" y="1981200"/>
            <a:ext cx="3588329" cy="3269673"/>
          </a:xfrm>
          <a:prstGeom prst="rect">
            <a:avLst/>
          </a:prstGeom>
        </p:spPr>
      </p:pic>
      <p:pic>
        <p:nvPicPr>
          <p:cNvPr id="3" name="Picture 2"/>
          <p:cNvPicPr>
            <a:picLocks noChangeAspect="1"/>
          </p:cNvPicPr>
          <p:nvPr/>
        </p:nvPicPr>
        <p:blipFill>
          <a:blip r:embed="rId3"/>
          <a:stretch>
            <a:fillRect/>
          </a:stretch>
        </p:blipFill>
        <p:spPr>
          <a:xfrm>
            <a:off x="6317673" y="1690688"/>
            <a:ext cx="5223163" cy="3906548"/>
          </a:xfrm>
          <a:prstGeom prst="rect">
            <a:avLst/>
          </a:prstGeom>
        </p:spPr>
      </p:pic>
    </p:spTree>
    <p:extLst>
      <p:ext uri="{BB962C8B-B14F-4D97-AF65-F5344CB8AC3E}">
        <p14:creationId xmlns:p14="http://schemas.microsoft.com/office/powerpoint/2010/main" val="2170665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12192000" cy="6858000"/>
          </a:xfrm>
          <a:solidFill>
            <a:schemeClr val="accent6">
              <a:lumMod val="60000"/>
              <a:lumOff val="40000"/>
            </a:schemeClr>
          </a:solidFill>
          <a:ln>
            <a:solidFill>
              <a:schemeClr val="accent6">
                <a:lumMod val="20000"/>
                <a:lumOff val="80000"/>
              </a:schemeClr>
            </a:solidFill>
          </a:ln>
          <a:effectLst>
            <a:glow rad="228600">
              <a:schemeClr val="accent6">
                <a:satMod val="175000"/>
                <a:alpha val="40000"/>
              </a:schemeClr>
            </a:glow>
            <a:outerShdw blurRad="50800" dist="38100" dir="13500000" algn="br" rotWithShape="0">
              <a:prstClr val="black">
                <a:alpha val="40000"/>
              </a:prstClr>
            </a:outerShdw>
            <a:reflection blurRad="6350" stA="50000" endA="300" endPos="90000" dir="5400000" sy="-100000" algn="bl" rotWithShape="0"/>
          </a:effectLst>
        </p:spPr>
        <p:txBody>
          <a:bodyPr>
            <a:normAutofit/>
          </a:bodyPr>
          <a:lstStyle/>
          <a:p>
            <a:pPr marL="0" indent="0">
              <a:buNone/>
            </a:pPr>
            <a:r>
              <a:rPr lang="en-IN" sz="4400" i="1" dirty="0"/>
              <a:t> </a:t>
            </a:r>
            <a:r>
              <a:rPr lang="en-IN" sz="4400" i="1" dirty="0" smtClean="0"/>
              <a:t>                </a:t>
            </a:r>
          </a:p>
          <a:p>
            <a:pPr marL="0" indent="0">
              <a:buNone/>
            </a:pPr>
            <a:endParaRPr lang="en-IN" sz="4400" i="1" dirty="0"/>
          </a:p>
          <a:p>
            <a:pPr marL="0" indent="0">
              <a:buNone/>
            </a:pPr>
            <a:r>
              <a:rPr lang="en-IN" sz="4400" i="1" dirty="0" smtClean="0"/>
              <a:t>                                   </a:t>
            </a:r>
          </a:p>
          <a:p>
            <a:pPr marL="0" indent="0">
              <a:buNone/>
            </a:pPr>
            <a:endParaRPr lang="en-IN" sz="4400" b="1" i="1" dirty="0">
              <a:solidFill>
                <a:srgbClr val="00B0F0"/>
              </a:solidFill>
            </a:endParaRPr>
          </a:p>
          <a:p>
            <a:pPr marL="0" indent="0">
              <a:buNone/>
            </a:pPr>
            <a:r>
              <a:rPr lang="en-IN" sz="4400" b="1" i="1" dirty="0" smtClean="0">
                <a:solidFill>
                  <a:srgbClr val="00B0F0"/>
                </a:solidFill>
              </a:rPr>
              <a:t>                             </a:t>
            </a:r>
            <a:r>
              <a:rPr lang="en-IN" sz="6000" b="1" i="1" dirty="0" smtClean="0"/>
              <a:t>Thank  You</a:t>
            </a:r>
            <a:endParaRPr lang="en-IN" sz="4400" i="1" dirty="0"/>
          </a:p>
        </p:txBody>
      </p:sp>
    </p:spTree>
    <p:extLst>
      <p:ext uri="{BB962C8B-B14F-4D97-AF65-F5344CB8AC3E}">
        <p14:creationId xmlns:p14="http://schemas.microsoft.com/office/powerpoint/2010/main" val="2282750850"/>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0655" y="1122217"/>
            <a:ext cx="9642764" cy="5347855"/>
          </a:xfrm>
        </p:spPr>
        <p:txBody>
          <a:bodyPr>
            <a:normAutofit/>
          </a:bodyPr>
          <a:lstStyle/>
          <a:p>
            <a:pPr>
              <a:buFont typeface="Wingdings" panose="05000000000000000000" pitchFamily="2" charset="2"/>
              <a:buChar char="v"/>
            </a:pPr>
            <a:r>
              <a:rPr lang="en-IN" sz="4000" dirty="0" smtClean="0">
                <a:solidFill>
                  <a:srgbClr val="C00000"/>
                </a:solidFill>
              </a:rPr>
              <a:t>Definition of agar</a:t>
            </a:r>
            <a:r>
              <a:rPr lang="en-IN" sz="4000" dirty="0">
                <a:solidFill>
                  <a:srgbClr val="C00000"/>
                </a:solidFill>
              </a:rPr>
              <a:t> </a:t>
            </a:r>
            <a:r>
              <a:rPr lang="en-IN" sz="4000" dirty="0" smtClean="0">
                <a:solidFill>
                  <a:srgbClr val="C00000"/>
                </a:solidFill>
              </a:rPr>
              <a:t> </a:t>
            </a:r>
          </a:p>
          <a:p>
            <a:pPr marL="0" indent="0">
              <a:buNone/>
            </a:pPr>
            <a:r>
              <a:rPr lang="en-IN" sz="4000" dirty="0">
                <a:solidFill>
                  <a:srgbClr val="C00000"/>
                </a:solidFill>
              </a:rPr>
              <a:t> </a:t>
            </a:r>
            <a:r>
              <a:rPr lang="en-IN" sz="4000" dirty="0" smtClean="0">
                <a:solidFill>
                  <a:srgbClr val="C00000"/>
                </a:solidFill>
              </a:rPr>
              <a:t>         </a:t>
            </a:r>
            <a:r>
              <a:rPr lang="en-IN" sz="4000" dirty="0" smtClean="0"/>
              <a:t>Agar is a gelatinous substance ,thick  and clear substance that comes from seaweed and used in biological culture media and as a thickener in foods.</a:t>
            </a:r>
            <a:endParaRPr lang="en-IN" sz="4000" dirty="0">
              <a:solidFill>
                <a:srgbClr val="C00000"/>
              </a:solidFill>
            </a:endParaRPr>
          </a:p>
        </p:txBody>
      </p:sp>
    </p:spTree>
    <p:extLst>
      <p:ext uri="{BB962C8B-B14F-4D97-AF65-F5344CB8AC3E}">
        <p14:creationId xmlns:p14="http://schemas.microsoft.com/office/powerpoint/2010/main" val="1794091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081088"/>
          </a:xfrm>
        </p:spPr>
        <p:txBody>
          <a:bodyPr/>
          <a:lstStyle/>
          <a:p>
            <a:pPr marL="571500" indent="-571500">
              <a:buFont typeface="Wingdings" panose="05000000000000000000" pitchFamily="2" charset="2"/>
              <a:buChar char="v"/>
            </a:pPr>
            <a:r>
              <a:rPr lang="en-IN" b="1" dirty="0" smtClean="0">
                <a:solidFill>
                  <a:srgbClr val="C00000"/>
                </a:solidFill>
              </a:rPr>
              <a:t>Definition of </a:t>
            </a:r>
            <a:r>
              <a:rPr lang="en-IN" b="1" dirty="0" err="1" smtClean="0">
                <a:solidFill>
                  <a:srgbClr val="C00000"/>
                </a:solidFill>
              </a:rPr>
              <a:t>macConkey</a:t>
            </a:r>
            <a:r>
              <a:rPr lang="en-IN" b="1" dirty="0" smtClean="0">
                <a:solidFill>
                  <a:srgbClr val="C00000"/>
                </a:solidFill>
              </a:rPr>
              <a:t> agar</a:t>
            </a:r>
            <a:endParaRPr lang="en-IN" b="1" dirty="0">
              <a:solidFill>
                <a:srgbClr val="C00000"/>
              </a:solidFill>
            </a:endParaRPr>
          </a:p>
        </p:txBody>
      </p:sp>
      <p:sp>
        <p:nvSpPr>
          <p:cNvPr id="3" name="Content Placeholder 2"/>
          <p:cNvSpPr>
            <a:spLocks noGrp="1"/>
          </p:cNvSpPr>
          <p:nvPr>
            <p:ph idx="1"/>
          </p:nvPr>
        </p:nvSpPr>
        <p:spPr/>
        <p:txBody>
          <a:bodyPr>
            <a:normAutofit/>
          </a:bodyPr>
          <a:lstStyle/>
          <a:p>
            <a:pPr marL="0" indent="0" algn="just">
              <a:buNone/>
            </a:pPr>
            <a:r>
              <a:rPr lang="en-IN" sz="4000" dirty="0" smtClean="0"/>
              <a:t>          </a:t>
            </a:r>
            <a:r>
              <a:rPr lang="en-IN" sz="4000" dirty="0" err="1" smtClean="0"/>
              <a:t>MacConkey</a:t>
            </a:r>
            <a:r>
              <a:rPr lang="en-IN" sz="4000" dirty="0" smtClean="0"/>
              <a:t> agar is an indicator , a selective and differential culture medium for bacteria designed to selectively isolate Gram-negative and enteric ( normally found in the intestinal tract ) bacilli and differentiate them based on lactose fermentation. </a:t>
            </a:r>
          </a:p>
        </p:txBody>
      </p:sp>
    </p:spTree>
    <p:extLst>
      <p:ext uri="{BB962C8B-B14F-4D97-AF65-F5344CB8AC3E}">
        <p14:creationId xmlns:p14="http://schemas.microsoft.com/office/powerpoint/2010/main" val="1367721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748145"/>
            <a:ext cx="10515600" cy="5428818"/>
          </a:xfrm>
        </p:spPr>
        <p:txBody>
          <a:bodyPr>
            <a:normAutofit/>
          </a:bodyPr>
          <a:lstStyle/>
          <a:p>
            <a:pPr marL="0" indent="0" algn="just">
              <a:buNone/>
            </a:pPr>
            <a:r>
              <a:rPr lang="en-IN" sz="4000" dirty="0" smtClean="0"/>
              <a:t>The </a:t>
            </a:r>
            <a:r>
              <a:rPr lang="en-IN" sz="4000" dirty="0"/>
              <a:t>crystal violet and bile salts inhibit </a:t>
            </a:r>
            <a:r>
              <a:rPr lang="en-IN" sz="4000" dirty="0" smtClean="0"/>
              <a:t>the growth of gram positive organisms which allows for the selection and isolation of gram negative bacteria. Enteric bacteria that have the ability to ferment lactose can be detected using the carbohydrate lactose , and the pH indicator neutral red.   </a:t>
            </a:r>
            <a:endParaRPr lang="en-IN" sz="4000" dirty="0"/>
          </a:p>
        </p:txBody>
      </p:sp>
    </p:spTree>
    <p:extLst>
      <p:ext uri="{BB962C8B-B14F-4D97-AF65-F5344CB8AC3E}">
        <p14:creationId xmlns:p14="http://schemas.microsoft.com/office/powerpoint/2010/main" val="1701277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0435"/>
            <a:ext cx="10515600" cy="886691"/>
          </a:xfrm>
        </p:spPr>
        <p:txBody>
          <a:bodyPr>
            <a:normAutofit/>
          </a:bodyPr>
          <a:lstStyle/>
          <a:p>
            <a:pPr marL="571500" indent="-571500">
              <a:buFont typeface="Wingdings" panose="05000000000000000000" pitchFamily="2" charset="2"/>
              <a:buChar char="v"/>
            </a:pPr>
            <a:r>
              <a:rPr lang="en-IN" b="1" dirty="0" smtClean="0">
                <a:solidFill>
                  <a:srgbClr val="C00000"/>
                </a:solidFill>
              </a:rPr>
              <a:t>History</a:t>
            </a:r>
            <a:endParaRPr lang="en-IN" b="1" dirty="0">
              <a:solidFill>
                <a:srgbClr val="C00000"/>
              </a:solidFill>
            </a:endParaRPr>
          </a:p>
        </p:txBody>
      </p:sp>
      <p:sp>
        <p:nvSpPr>
          <p:cNvPr id="3" name="Content Placeholder 2"/>
          <p:cNvSpPr>
            <a:spLocks noGrp="1"/>
          </p:cNvSpPr>
          <p:nvPr>
            <p:ph idx="1"/>
          </p:nvPr>
        </p:nvSpPr>
        <p:spPr>
          <a:xfrm>
            <a:off x="838200" y="1482436"/>
            <a:ext cx="10515600" cy="4694527"/>
          </a:xfrm>
        </p:spPr>
        <p:txBody>
          <a:bodyPr>
            <a:normAutofit/>
          </a:bodyPr>
          <a:lstStyle/>
          <a:p>
            <a:pPr marL="0" indent="0">
              <a:buNone/>
            </a:pPr>
            <a:r>
              <a:rPr lang="en-IN" sz="4000" dirty="0" smtClean="0"/>
              <a:t>        The medium was developed by </a:t>
            </a:r>
            <a:r>
              <a:rPr lang="en-IN" sz="4000" u="sng" dirty="0" smtClean="0"/>
              <a:t>Alfred Theodore </a:t>
            </a:r>
            <a:r>
              <a:rPr lang="en-IN" sz="4000" u="sng" dirty="0" err="1" smtClean="0"/>
              <a:t>MacConkey</a:t>
            </a:r>
            <a:r>
              <a:rPr lang="en-IN" sz="4000" u="sng" dirty="0" smtClean="0"/>
              <a:t> </a:t>
            </a:r>
            <a:r>
              <a:rPr lang="en-IN" sz="4000" dirty="0" smtClean="0"/>
              <a:t>while working as a bacteriologist for the Royal Commission on Sewage Disposal. </a:t>
            </a:r>
            <a:endParaRPr lang="en-IN" sz="4000" dirty="0"/>
          </a:p>
        </p:txBody>
      </p:sp>
    </p:spTree>
    <p:extLst>
      <p:ext uri="{BB962C8B-B14F-4D97-AF65-F5344CB8AC3E}">
        <p14:creationId xmlns:p14="http://schemas.microsoft.com/office/powerpoint/2010/main" val="1537841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0546"/>
            <a:ext cx="10515600" cy="969818"/>
          </a:xfrm>
        </p:spPr>
        <p:txBody>
          <a:bodyPr/>
          <a:lstStyle/>
          <a:p>
            <a:pPr marL="571500" indent="-571500">
              <a:buFont typeface="Wingdings" panose="05000000000000000000" pitchFamily="2" charset="2"/>
              <a:buChar char="v"/>
            </a:pPr>
            <a:r>
              <a:rPr lang="en-IN" b="1" dirty="0" smtClean="0">
                <a:solidFill>
                  <a:srgbClr val="C00000"/>
                </a:solidFill>
              </a:rPr>
              <a:t>Principle</a:t>
            </a:r>
            <a:endParaRPr lang="en-IN" b="1" dirty="0">
              <a:solidFill>
                <a:srgbClr val="C00000"/>
              </a:solidFill>
            </a:endParaRPr>
          </a:p>
        </p:txBody>
      </p:sp>
      <p:sp>
        <p:nvSpPr>
          <p:cNvPr id="3" name="Content Placeholder 2"/>
          <p:cNvSpPr>
            <a:spLocks noGrp="1"/>
          </p:cNvSpPr>
          <p:nvPr>
            <p:ph idx="1"/>
          </p:nvPr>
        </p:nvSpPr>
        <p:spPr>
          <a:xfrm>
            <a:off x="838200" y="2258290"/>
            <a:ext cx="10515600" cy="4197927"/>
          </a:xfrm>
        </p:spPr>
        <p:txBody>
          <a:bodyPr>
            <a:normAutofit fontScale="92500" lnSpcReduction="20000"/>
          </a:bodyPr>
          <a:lstStyle/>
          <a:p>
            <a:pPr marL="0" indent="0" algn="just">
              <a:buNone/>
            </a:pPr>
            <a:r>
              <a:rPr lang="en-IN" sz="4300" dirty="0" smtClean="0"/>
              <a:t>              </a:t>
            </a:r>
            <a:r>
              <a:rPr lang="en-IN" sz="4300" dirty="0" err="1" smtClean="0"/>
              <a:t>MacConkey</a:t>
            </a:r>
            <a:r>
              <a:rPr lang="en-IN" sz="4300" dirty="0" smtClean="0"/>
              <a:t> agar is used for the isolation of gram-negative enteric bacteria and the differentiation of lactose fermenting from lactose non-fermenting gram-negative bacteria. Pancreatic digest of </a:t>
            </a:r>
            <a:r>
              <a:rPr lang="en-IN" sz="4300" dirty="0" err="1" smtClean="0"/>
              <a:t>gelatin</a:t>
            </a:r>
            <a:r>
              <a:rPr lang="en-IN" sz="4300" dirty="0" smtClean="0"/>
              <a:t> and peptones(meat and casein) provide the essential nutrient, vitamin and nitrogenous factors required for growth of microorganism . Lactose monohydrate is the fermentable source of carbohydrate</a:t>
            </a:r>
            <a:r>
              <a:rPr lang="en-IN" sz="5700" dirty="0" smtClean="0"/>
              <a:t>. </a:t>
            </a:r>
            <a:endParaRPr lang="en-IN" sz="4000" dirty="0"/>
          </a:p>
        </p:txBody>
      </p:sp>
    </p:spTree>
    <p:extLst>
      <p:ext uri="{BB962C8B-B14F-4D97-AF65-F5344CB8AC3E}">
        <p14:creationId xmlns:p14="http://schemas.microsoft.com/office/powerpoint/2010/main" val="227311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838200" y="374073"/>
            <a:ext cx="10515600" cy="5802890"/>
          </a:xfrm>
        </p:spPr>
        <p:txBody>
          <a:bodyPr/>
          <a:lstStyle/>
          <a:p>
            <a:r>
              <a:rPr lang="en-IN" sz="4000" dirty="0"/>
              <a:t>The selective action of this medium is attributed to crystal violet and bile salt, which are inhibitory to most species of gram-positive bacteria. Sodium chloride maintains the osmatic balance in the medium. Neutral red is a pH indicator that turns red at a pH </a:t>
            </a:r>
            <a:r>
              <a:rPr lang="en-IN" sz="4000" dirty="0" smtClean="0"/>
              <a:t>below 6.8 and is </a:t>
            </a:r>
            <a:r>
              <a:rPr lang="en-IN" sz="4000" dirty="0" err="1" smtClean="0"/>
              <a:t>colorless</a:t>
            </a:r>
            <a:r>
              <a:rPr lang="en-IN" sz="4000" dirty="0" smtClean="0"/>
              <a:t> at any pH greater than 6.8. Agar is the solidifying agent.  </a:t>
            </a:r>
            <a:endParaRPr lang="en-IN" sz="4000" dirty="0"/>
          </a:p>
          <a:p>
            <a:endParaRPr lang="en-IN" dirty="0"/>
          </a:p>
        </p:txBody>
      </p:sp>
    </p:spTree>
    <p:extLst>
      <p:ext uri="{BB962C8B-B14F-4D97-AF65-F5344CB8AC3E}">
        <p14:creationId xmlns:p14="http://schemas.microsoft.com/office/powerpoint/2010/main" val="189935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018"/>
            <a:ext cx="10515600" cy="734291"/>
          </a:xfrm>
        </p:spPr>
        <p:txBody>
          <a:bodyPr/>
          <a:lstStyle/>
          <a:p>
            <a:pPr marL="571500" indent="-571500">
              <a:buFont typeface="Wingdings" panose="05000000000000000000" pitchFamily="2" charset="2"/>
              <a:buChar char="v"/>
            </a:pPr>
            <a:r>
              <a:rPr lang="en-IN" b="1" dirty="0" smtClean="0">
                <a:solidFill>
                  <a:srgbClr val="C00000"/>
                </a:solidFill>
              </a:rPr>
              <a:t>Contents</a:t>
            </a:r>
            <a:endParaRPr lang="en-IN" b="1" dirty="0">
              <a:solidFill>
                <a:srgbClr val="C00000"/>
              </a:solidFill>
            </a:endParaRPr>
          </a:p>
        </p:txBody>
      </p:sp>
      <p:sp>
        <p:nvSpPr>
          <p:cNvPr id="3" name="Content Placeholder 2"/>
          <p:cNvSpPr>
            <a:spLocks noGrp="1"/>
          </p:cNvSpPr>
          <p:nvPr>
            <p:ph idx="1"/>
          </p:nvPr>
        </p:nvSpPr>
        <p:spPr>
          <a:xfrm>
            <a:off x="838200" y="1399309"/>
            <a:ext cx="10515600" cy="4777654"/>
          </a:xfrm>
        </p:spPr>
        <p:txBody>
          <a:bodyPr>
            <a:normAutofit/>
          </a:bodyPr>
          <a:lstStyle/>
          <a:p>
            <a:pPr marL="0" indent="0" algn="just">
              <a:buNone/>
            </a:pPr>
            <a:r>
              <a:rPr lang="en-IN" sz="4000" dirty="0"/>
              <a:t> </a:t>
            </a:r>
            <a:r>
              <a:rPr lang="en-IN" sz="4000" dirty="0" smtClean="0"/>
              <a:t>     It contain bile salt (to inhibit most Gram-positive bacteria),   </a:t>
            </a:r>
            <a:endParaRPr lang="en-IN" sz="4000" dirty="0"/>
          </a:p>
          <a:p>
            <a:pPr marL="0" indent="0" algn="just">
              <a:buNone/>
            </a:pPr>
            <a:r>
              <a:rPr lang="en-IN" sz="4000" dirty="0"/>
              <a:t> </a:t>
            </a:r>
            <a:r>
              <a:rPr lang="en-IN" sz="4000" dirty="0" smtClean="0"/>
              <a:t>     Crystal violet dye (which also inhibits certain Gram-positive bacteria),</a:t>
            </a:r>
          </a:p>
          <a:p>
            <a:pPr marL="0" indent="0" algn="just">
              <a:buNone/>
            </a:pPr>
            <a:r>
              <a:rPr lang="en-IN" sz="4000" dirty="0"/>
              <a:t> </a:t>
            </a:r>
            <a:r>
              <a:rPr lang="en-IN" sz="4000" dirty="0" smtClean="0"/>
              <a:t>      Neutral red dye (which turns pink if the microbes are fermenting lactose).</a:t>
            </a:r>
          </a:p>
          <a:p>
            <a:pPr marL="0" indent="0" algn="just">
              <a:buNone/>
            </a:pPr>
            <a:endParaRPr lang="en-IN" sz="4000" dirty="0" smtClean="0"/>
          </a:p>
        </p:txBody>
      </p:sp>
    </p:spTree>
    <p:extLst>
      <p:ext uri="{BB962C8B-B14F-4D97-AF65-F5344CB8AC3E}">
        <p14:creationId xmlns:p14="http://schemas.microsoft.com/office/powerpoint/2010/main" val="4234535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652</TotalTime>
  <Words>671</Words>
  <Application>Microsoft Office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MacConkey Agar Plate</vt:lpstr>
      <vt:lpstr>MacConkey Agar Plate</vt:lpstr>
      <vt:lpstr>PowerPoint Presentation</vt:lpstr>
      <vt:lpstr>Definition of macConkey agar</vt:lpstr>
      <vt:lpstr>PowerPoint Presentation</vt:lpstr>
      <vt:lpstr>History</vt:lpstr>
      <vt:lpstr>Principle</vt:lpstr>
      <vt:lpstr>PowerPoint Presentation</vt:lpstr>
      <vt:lpstr>Contents</vt:lpstr>
      <vt:lpstr>Composition</vt:lpstr>
      <vt:lpstr>Preparation of MacConkey Agar</vt:lpstr>
      <vt:lpstr>Uses</vt:lpstr>
      <vt:lpstr>Lac positive</vt:lpstr>
      <vt:lpstr>PowerPoint Presentation</vt:lpstr>
      <vt:lpstr>Lac negative </vt:lpstr>
      <vt:lpstr>PowerPoint Presentation</vt:lpstr>
      <vt:lpstr>Mucoid colonies</vt:lpstr>
      <vt:lpstr>PowerPoint Presentation</vt:lpstr>
      <vt:lpstr>ORGANISM                 COLOUR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Mac’conkey Agar Plate</dc:title>
  <dc:creator>HARDIK</dc:creator>
  <cp:lastModifiedBy>HARDIK</cp:lastModifiedBy>
  <cp:revision>53</cp:revision>
  <dcterms:created xsi:type="dcterms:W3CDTF">2019-10-26T05:56:13Z</dcterms:created>
  <dcterms:modified xsi:type="dcterms:W3CDTF">2019-11-04T13:42:51Z</dcterms:modified>
</cp:coreProperties>
</file>