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62" r:id="rId2"/>
    <p:sldId id="270" r:id="rId3"/>
    <p:sldId id="257" r:id="rId4"/>
    <p:sldId id="261" r:id="rId5"/>
    <p:sldId id="264" r:id="rId6"/>
    <p:sldId id="259" r:id="rId7"/>
    <p:sldId id="260" r:id="rId8"/>
    <p:sldId id="265" r:id="rId9"/>
    <p:sldId id="266" r:id="rId10"/>
    <p:sldId id="268" r:id="rId11"/>
    <p:sldId id="269"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021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D89C4-63FE-41AC-9D82-5B17881CBE0B}" type="datetimeFigureOut">
              <a:rPr lang="en-US" smtClean="0"/>
              <a:pPr/>
              <a:t>11/27/2019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95BED8-D140-449A-AD9B-2D6FD963B0E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7559E64-1320-4A5D-AEAA-60BB4CFF3C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59E64-1320-4A5D-AEAA-60BB4CFF3C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59E64-1320-4A5D-AEAA-60BB4CFF3C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7559E64-1320-4A5D-AEAA-60BB4CFF3C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7559E64-1320-4A5D-AEAA-60BB4CFF3C1C}"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7559E64-1320-4A5D-AEAA-60BB4CFF3C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7559E64-1320-4A5D-AEAA-60BB4CFF3C1C}"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59E64-1320-4A5D-AEAA-60BB4CFF3C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59E64-1320-4A5D-AEAA-60BB4CFF3C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59E64-1320-4A5D-AEAA-60BB4CFF3C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075B2DE-FDE7-44D3-82AD-AD0A5FAE2A41}" type="datetimeFigureOut">
              <a:rPr lang="en-US" smtClean="0"/>
              <a:pPr/>
              <a:t>11/27/2019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7559E64-1320-4A5D-AEAA-60BB4CFF3C1C}"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075B2DE-FDE7-44D3-82AD-AD0A5FAE2A41}" type="datetimeFigureOut">
              <a:rPr lang="en-US" smtClean="0"/>
              <a:pPr/>
              <a:t>11/27/2019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7559E64-1320-4A5D-AEAA-60BB4CFF3C1C}"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Agar" TargetMode="External"/><Relationship Id="rId3" Type="http://schemas.openxmlformats.org/officeDocument/2006/relationships/hyperlink" Target="https://en.wikipedia.org/wiki/Fastidious_organism" TargetMode="External"/><Relationship Id="rId7" Type="http://schemas.openxmlformats.org/officeDocument/2006/relationships/hyperlink" Target="https://en.wikipedia.org/wiki/Yeast_extract" TargetMode="External"/><Relationship Id="rId2" Type="http://schemas.openxmlformats.org/officeDocument/2006/relationships/hyperlink" Target="https://en.wikipedia.org/wiki/Growth_medium" TargetMode="External"/><Relationship Id="rId1" Type="http://schemas.openxmlformats.org/officeDocument/2006/relationships/slideLayout" Target="../slideLayouts/slideLayout2.xml"/><Relationship Id="rId6" Type="http://schemas.openxmlformats.org/officeDocument/2006/relationships/hyperlink" Target="https://en.wikipedia.org/wiki/Beef_extract" TargetMode="External"/><Relationship Id="rId11" Type="http://schemas.openxmlformats.org/officeDocument/2006/relationships/hyperlink" Target="https://en.wikipedia.org/wiki/Distilled_water" TargetMode="External"/><Relationship Id="rId5" Type="http://schemas.openxmlformats.org/officeDocument/2006/relationships/hyperlink" Target="https://en.wikipedia.org/wiki/Peptone" TargetMode="External"/><Relationship Id="rId10" Type="http://schemas.openxmlformats.org/officeDocument/2006/relationships/hyperlink" Target="https://en.wikipedia.org/wiki/Cytoplasm" TargetMode="External"/><Relationship Id="rId4" Type="http://schemas.openxmlformats.org/officeDocument/2006/relationships/hyperlink" Target="https://en.wikipedia.org/wiki/Mass_concentration_(chemistry)" TargetMode="External"/><Relationship Id="rId9" Type="http://schemas.openxmlformats.org/officeDocument/2006/relationships/hyperlink" Target="https://en.wikipedia.org/wiki/Sodium_Chlorid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9144000" cy="1371600"/>
          </a:xfrm>
        </p:spPr>
        <p:txBody>
          <a:bodyPr>
            <a:normAutofit/>
          </a:bodyPr>
          <a:lstStyle/>
          <a:p>
            <a:pPr algn="ctr"/>
            <a:r>
              <a:rPr lang="en-US" sz="6600" b="1" dirty="0" smtClean="0">
                <a:solidFill>
                  <a:srgbClr val="002060"/>
                </a:solidFill>
              </a:rPr>
              <a:t>NUTRIENT  AGAR</a:t>
            </a:r>
            <a:endParaRPr lang="en-US" sz="6600" b="1" dirty="0">
              <a:solidFill>
                <a:srgbClr val="002060"/>
              </a:solidFill>
            </a:endParaRPr>
          </a:p>
        </p:txBody>
      </p:sp>
      <p:sp>
        <p:nvSpPr>
          <p:cNvPr id="3" name="Content Placeholder 2"/>
          <p:cNvSpPr>
            <a:spLocks noGrp="1"/>
          </p:cNvSpPr>
          <p:nvPr>
            <p:ph idx="1"/>
          </p:nvPr>
        </p:nvSpPr>
        <p:spPr/>
        <p:txBody>
          <a:bodyPr>
            <a:normAutofit lnSpcReduction="10000"/>
          </a:bodyPr>
          <a:lstStyle/>
          <a:p>
            <a:pPr>
              <a:buNone/>
            </a:pPr>
            <a:r>
              <a:rPr lang="en-US" dirty="0" smtClean="0">
                <a:solidFill>
                  <a:schemeClr val="accent2"/>
                </a:solidFill>
              </a:rPr>
              <a:t>                           </a:t>
            </a:r>
          </a:p>
          <a:p>
            <a:pPr>
              <a:buNone/>
            </a:pPr>
            <a:endParaRPr lang="en-US" dirty="0" smtClean="0"/>
          </a:p>
          <a:p>
            <a:pPr>
              <a:buNone/>
            </a:pPr>
            <a:endParaRPr lang="en-US" dirty="0" smtClean="0">
              <a:solidFill>
                <a:schemeClr val="accent2"/>
              </a:solidFill>
            </a:endParaRPr>
          </a:p>
          <a:p>
            <a:pPr>
              <a:buNone/>
            </a:pPr>
            <a:endParaRPr lang="en-US" sz="2400" dirty="0" smtClean="0">
              <a:solidFill>
                <a:schemeClr val="accent2"/>
              </a:solidFill>
            </a:endParaRPr>
          </a:p>
          <a:p>
            <a:pPr algn="ctr">
              <a:buNone/>
            </a:pPr>
            <a:r>
              <a:rPr lang="en-US" sz="2800" dirty="0" smtClean="0">
                <a:solidFill>
                  <a:schemeClr val="accent2"/>
                </a:solidFill>
              </a:rPr>
              <a:t>                              </a:t>
            </a:r>
            <a:r>
              <a:rPr lang="en-US" sz="2800" dirty="0" smtClean="0">
                <a:solidFill>
                  <a:srgbClr val="00B050"/>
                </a:solidFill>
              </a:rPr>
              <a:t>Prepared by:</a:t>
            </a:r>
          </a:p>
          <a:p>
            <a:pPr algn="ctr">
              <a:buNone/>
            </a:pPr>
            <a:endParaRPr lang="en-US" sz="2800" dirty="0" smtClean="0">
              <a:solidFill>
                <a:schemeClr val="accent2"/>
              </a:solidFill>
            </a:endParaRPr>
          </a:p>
          <a:p>
            <a:pPr algn="ctr">
              <a:buNone/>
            </a:pPr>
            <a:r>
              <a:rPr lang="en-US" sz="2800" i="1" dirty="0" smtClean="0">
                <a:solidFill>
                  <a:schemeClr val="accent6">
                    <a:lumMod val="50000"/>
                  </a:schemeClr>
                </a:solidFill>
                <a:latin typeface="Berlin Sans FB Demi" pitchFamily="34" charset="0"/>
              </a:rPr>
              <a:t>                                         GOJARIYA HANI M.</a:t>
            </a:r>
          </a:p>
          <a:p>
            <a:pPr algn="ctr">
              <a:buNone/>
            </a:pPr>
            <a:r>
              <a:rPr lang="en-US" sz="2800" i="1" dirty="0" smtClean="0">
                <a:solidFill>
                  <a:schemeClr val="accent6">
                    <a:lumMod val="50000"/>
                  </a:schemeClr>
                </a:solidFill>
                <a:latin typeface="Berlin Sans FB Demi" pitchFamily="34" charset="0"/>
              </a:rPr>
              <a:t>                                              CHAUHAN AKSHAY B.</a:t>
            </a:r>
          </a:p>
          <a:p>
            <a:pPr algn="ctr">
              <a:buNone/>
            </a:pPr>
            <a:r>
              <a:rPr lang="en-US" sz="2800" i="1" dirty="0" smtClean="0">
                <a:solidFill>
                  <a:schemeClr val="accent6">
                    <a:lumMod val="50000"/>
                  </a:schemeClr>
                </a:solidFill>
                <a:latin typeface="Berlin Sans FB Demi" pitchFamily="34" charset="0"/>
              </a:rPr>
              <a:t>                                           PATEL ARCHANA </a:t>
            </a:r>
            <a:r>
              <a:rPr lang="en-US" i="1" dirty="0" smtClean="0">
                <a:solidFill>
                  <a:schemeClr val="accent6">
                    <a:lumMod val="50000"/>
                  </a:schemeClr>
                </a:solidFill>
                <a:latin typeface="Berlin Sans FB Demi" pitchFamily="34" charset="0"/>
              </a:rPr>
              <a:t>A.     </a:t>
            </a:r>
            <a:endParaRPr lang="en-US" i="1" dirty="0">
              <a:solidFill>
                <a:schemeClr val="accent6">
                  <a:lumMod val="50000"/>
                </a:schemeClr>
              </a:solidFill>
              <a:latin typeface="Berlin Sans FB Dem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sz="5000" b="1" dirty="0" smtClean="0">
                <a:solidFill>
                  <a:srgbClr val="002060"/>
                </a:solidFill>
              </a:rPr>
              <a:t>Disposal</a:t>
            </a:r>
            <a:endParaRPr lang="en-US" sz="5000" b="1" dirty="0">
              <a:solidFill>
                <a:srgbClr val="002060"/>
              </a:solidFill>
            </a:endParaRPr>
          </a:p>
        </p:txBody>
      </p:sp>
      <p:sp>
        <p:nvSpPr>
          <p:cNvPr id="3" name="Content Placeholder 2"/>
          <p:cNvSpPr>
            <a:spLocks noGrp="1"/>
          </p:cNvSpPr>
          <p:nvPr>
            <p:ph idx="1"/>
          </p:nvPr>
        </p:nvSpPr>
        <p:spPr>
          <a:xfrm>
            <a:off x="152400" y="1752600"/>
            <a:ext cx="8991600" cy="4525963"/>
          </a:xfrm>
        </p:spPr>
        <p:txBody>
          <a:bodyPr>
            <a:normAutofit/>
          </a:bodyPr>
          <a:lstStyle/>
          <a:p>
            <a:r>
              <a:rPr lang="en-US" sz="2800" dirty="0" smtClean="0"/>
              <a:t>User must ensure safe disposal by autoclaving and/or incineration of used or unusable preparations of this product. Follow established laboratory procedures in disposing of infectious materials and material that comes into contact with clinical sample must be decontaminated and disposed of in accordance with current laboratory techniques. </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a:bodyPr>
          <a:lstStyle/>
          <a:p>
            <a:pPr algn="ctr"/>
            <a:r>
              <a:rPr lang="en-US" sz="4800" b="1" dirty="0" smtClean="0">
                <a:solidFill>
                  <a:srgbClr val="002060"/>
                </a:solidFill>
              </a:rPr>
              <a:t>Quality Control</a:t>
            </a:r>
            <a:endParaRPr lang="en-US" sz="4800" b="1" dirty="0">
              <a:solidFill>
                <a:srgbClr val="002060"/>
              </a:solidFill>
            </a:endParaRPr>
          </a:p>
        </p:txBody>
      </p:sp>
      <p:sp>
        <p:nvSpPr>
          <p:cNvPr id="3" name="Content Placeholder 2"/>
          <p:cNvSpPr>
            <a:spLocks noGrp="1"/>
          </p:cNvSpPr>
          <p:nvPr>
            <p:ph idx="1"/>
          </p:nvPr>
        </p:nvSpPr>
        <p:spPr>
          <a:xfrm>
            <a:off x="152400" y="1143000"/>
            <a:ext cx="8991600" cy="5715000"/>
          </a:xfrm>
        </p:spPr>
        <p:txBody>
          <a:bodyPr>
            <a:noAutofit/>
          </a:bodyPr>
          <a:lstStyle/>
          <a:p>
            <a:r>
              <a:rPr lang="en-US" sz="2200" dirty="0" smtClean="0">
                <a:solidFill>
                  <a:srgbClr val="FF0000"/>
                </a:solidFill>
              </a:rPr>
              <a:t>Appearance :-</a:t>
            </a:r>
          </a:p>
          <a:p>
            <a:pPr>
              <a:buNone/>
            </a:pPr>
            <a:r>
              <a:rPr lang="en-US" sz="2200" dirty="0" smtClean="0">
                <a:solidFill>
                  <a:srgbClr val="FF0000"/>
                </a:solidFill>
              </a:rPr>
              <a:t>    </a:t>
            </a:r>
            <a:r>
              <a:rPr lang="en-US" sz="2200" dirty="0" smtClean="0"/>
              <a:t>Cream to yellow homogeneous free flowing powder.</a:t>
            </a:r>
          </a:p>
          <a:p>
            <a:pPr>
              <a:buNone/>
            </a:pPr>
            <a:endParaRPr lang="en-US" sz="2200" dirty="0" smtClean="0"/>
          </a:p>
          <a:p>
            <a:r>
              <a:rPr lang="en-US" sz="2200" dirty="0" smtClean="0">
                <a:solidFill>
                  <a:srgbClr val="FF0000"/>
                </a:solidFill>
              </a:rPr>
              <a:t>Gelling :-</a:t>
            </a:r>
          </a:p>
          <a:p>
            <a:pPr>
              <a:buNone/>
            </a:pPr>
            <a:r>
              <a:rPr lang="en-US" sz="2200" dirty="0" smtClean="0">
                <a:solidFill>
                  <a:srgbClr val="FF0000"/>
                </a:solidFill>
              </a:rPr>
              <a:t>    </a:t>
            </a:r>
            <a:r>
              <a:rPr lang="en-US" sz="2200" dirty="0" smtClean="0"/>
              <a:t>Firm, comparable with 1.5% Agar gel.</a:t>
            </a:r>
          </a:p>
          <a:p>
            <a:pPr>
              <a:buNone/>
            </a:pPr>
            <a:endParaRPr lang="en-US" sz="2200" dirty="0" smtClean="0"/>
          </a:p>
          <a:p>
            <a:r>
              <a:rPr lang="en-US" sz="2200" dirty="0" err="1" smtClean="0">
                <a:solidFill>
                  <a:srgbClr val="FF0000"/>
                </a:solidFill>
              </a:rPr>
              <a:t>Colour</a:t>
            </a:r>
            <a:r>
              <a:rPr lang="en-US" sz="2200" dirty="0" smtClean="0">
                <a:solidFill>
                  <a:srgbClr val="FF0000"/>
                </a:solidFill>
              </a:rPr>
              <a:t> and Clarity of Prepared medium :-</a:t>
            </a:r>
          </a:p>
          <a:p>
            <a:pPr>
              <a:buNone/>
            </a:pPr>
            <a:r>
              <a:rPr lang="en-US" sz="2200" dirty="0" smtClean="0">
                <a:solidFill>
                  <a:srgbClr val="FF0000"/>
                </a:solidFill>
              </a:rPr>
              <a:t>    </a:t>
            </a:r>
            <a:r>
              <a:rPr lang="en-US" sz="2200" dirty="0" smtClean="0"/>
              <a:t>Yellow </a:t>
            </a:r>
            <a:r>
              <a:rPr lang="en-US" sz="2200" dirty="0" err="1" smtClean="0"/>
              <a:t>coloured</a:t>
            </a:r>
            <a:r>
              <a:rPr lang="en-US" sz="2200" dirty="0" smtClean="0"/>
              <a:t> clear to slightly opalescent gel forms in Petri plates.</a:t>
            </a:r>
          </a:p>
          <a:p>
            <a:pPr>
              <a:buNone/>
            </a:pPr>
            <a:endParaRPr lang="en-US" sz="2200" dirty="0" smtClean="0"/>
          </a:p>
          <a:p>
            <a:r>
              <a:rPr lang="en-US" sz="2200" dirty="0" smtClean="0">
                <a:solidFill>
                  <a:srgbClr val="FF0000"/>
                </a:solidFill>
              </a:rPr>
              <a:t>Reaction :-</a:t>
            </a:r>
          </a:p>
          <a:p>
            <a:pPr>
              <a:buNone/>
            </a:pPr>
            <a:r>
              <a:rPr lang="en-US" sz="2200" dirty="0" smtClean="0">
                <a:solidFill>
                  <a:srgbClr val="FF0000"/>
                </a:solidFill>
              </a:rPr>
              <a:t>    </a:t>
            </a:r>
            <a:r>
              <a:rPr lang="en-US" sz="2200" dirty="0" smtClean="0"/>
              <a:t>Reaction of 2.3% w/v aqueous solution at 25°C.</a:t>
            </a:r>
          </a:p>
          <a:p>
            <a:pPr>
              <a:buNone/>
            </a:pPr>
            <a:endParaRPr lang="en-US" sz="2200" dirty="0" smtClean="0"/>
          </a:p>
          <a:p>
            <a:r>
              <a:rPr lang="en-US" sz="2200" dirty="0" smtClean="0">
                <a:solidFill>
                  <a:srgbClr val="FF0000"/>
                </a:solidFill>
              </a:rPr>
              <a:t>pH :- </a:t>
            </a:r>
          </a:p>
          <a:p>
            <a:pPr>
              <a:buNone/>
            </a:pPr>
            <a:r>
              <a:rPr lang="en-US" sz="2200" dirty="0" smtClean="0">
                <a:solidFill>
                  <a:srgbClr val="FF0000"/>
                </a:solidFill>
              </a:rPr>
              <a:t>    </a:t>
            </a:r>
            <a:r>
              <a:rPr lang="en-US" sz="2200" dirty="0" smtClean="0"/>
              <a:t>6.60-7.00</a:t>
            </a:r>
          </a:p>
          <a:p>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9144000" cy="6858000"/>
          </a:xfrm>
        </p:spPr>
        <p:txBody>
          <a:bodyPr>
            <a:noAutofit/>
          </a:bodyPr>
          <a:lstStyle/>
          <a:p>
            <a:pPr algn="ctr">
              <a:buNone/>
            </a:pPr>
            <a:r>
              <a:rPr lang="en-US" sz="17000" b="1" dirty="0" smtClean="0">
                <a:solidFill>
                  <a:srgbClr val="020216"/>
                </a:solidFill>
              </a:rPr>
              <a:t>THANK </a:t>
            </a:r>
          </a:p>
          <a:p>
            <a:pPr algn="ctr">
              <a:buNone/>
            </a:pPr>
            <a:r>
              <a:rPr lang="en-US" sz="17000" b="1" dirty="0" smtClean="0">
                <a:solidFill>
                  <a:srgbClr val="020216"/>
                </a:solidFill>
              </a:rPr>
              <a:t>YOU</a:t>
            </a:r>
            <a:endParaRPr lang="en-US" sz="17000" b="1" dirty="0">
              <a:solidFill>
                <a:srgbClr val="02021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1295400"/>
          </a:xfrm>
        </p:spPr>
        <p:txBody>
          <a:bodyPr>
            <a:normAutofit/>
          </a:bodyPr>
          <a:lstStyle/>
          <a:p>
            <a:pPr algn="ctr"/>
            <a:r>
              <a:rPr lang="en-US" sz="4800" b="1" dirty="0" smtClean="0">
                <a:solidFill>
                  <a:srgbClr val="002060"/>
                </a:solidFill>
              </a:rPr>
              <a:t>content</a:t>
            </a:r>
            <a:endParaRPr lang="en-US" sz="4800" b="1" dirty="0">
              <a:solidFill>
                <a:srgbClr val="002060"/>
              </a:solidFill>
            </a:endParaRPr>
          </a:p>
        </p:txBody>
      </p:sp>
      <p:sp>
        <p:nvSpPr>
          <p:cNvPr id="3" name="Content Placeholder 2"/>
          <p:cNvSpPr>
            <a:spLocks noGrp="1"/>
          </p:cNvSpPr>
          <p:nvPr>
            <p:ph idx="1"/>
          </p:nvPr>
        </p:nvSpPr>
        <p:spPr>
          <a:xfrm>
            <a:off x="152400" y="1752600"/>
            <a:ext cx="8991600" cy="5105400"/>
          </a:xfrm>
        </p:spPr>
        <p:txBody>
          <a:bodyPr>
            <a:noAutofit/>
          </a:bodyPr>
          <a:lstStyle/>
          <a:p>
            <a:r>
              <a:rPr lang="en-US" sz="2800" b="1" dirty="0" smtClean="0">
                <a:solidFill>
                  <a:schemeClr val="tx1"/>
                </a:solidFill>
              </a:rPr>
              <a:t>INTRODUCTION </a:t>
            </a:r>
          </a:p>
          <a:p>
            <a:r>
              <a:rPr lang="en-US" sz="2800" b="1" dirty="0" smtClean="0">
                <a:solidFill>
                  <a:schemeClr val="tx1"/>
                </a:solidFill>
              </a:rPr>
              <a:t>Principle of Nutrient Agar</a:t>
            </a:r>
          </a:p>
          <a:p>
            <a:r>
              <a:rPr lang="en-US" sz="2800" b="1" dirty="0" smtClean="0">
                <a:solidFill>
                  <a:schemeClr val="tx1"/>
                </a:solidFill>
              </a:rPr>
              <a:t>Composition of Nutrient Agar</a:t>
            </a:r>
          </a:p>
          <a:p>
            <a:r>
              <a:rPr lang="en-US" sz="2800" b="1" dirty="0" smtClean="0">
                <a:solidFill>
                  <a:schemeClr val="tx1"/>
                </a:solidFill>
              </a:rPr>
              <a:t>Preparation of Nutrient Agar</a:t>
            </a:r>
          </a:p>
          <a:p>
            <a:r>
              <a:rPr lang="en-US" sz="2800" b="1" dirty="0" smtClean="0">
                <a:solidFill>
                  <a:schemeClr val="tx1"/>
                </a:solidFill>
              </a:rPr>
              <a:t>Which Bacteria grows on nutrient agar ?</a:t>
            </a:r>
          </a:p>
          <a:p>
            <a:r>
              <a:rPr lang="en-US" sz="2800" b="1" dirty="0" smtClean="0">
                <a:solidFill>
                  <a:schemeClr val="tx1"/>
                </a:solidFill>
              </a:rPr>
              <a:t>How to Make the Perfect Agar Plate Every Time</a:t>
            </a:r>
          </a:p>
          <a:p>
            <a:r>
              <a:rPr lang="en-US" sz="2800" b="1" dirty="0" smtClean="0">
                <a:solidFill>
                  <a:schemeClr val="tx1"/>
                </a:solidFill>
              </a:rPr>
              <a:t>Disposal</a:t>
            </a:r>
          </a:p>
          <a:p>
            <a:r>
              <a:rPr lang="en-US" sz="2800" b="1" dirty="0" smtClean="0">
                <a:solidFill>
                  <a:schemeClr val="tx1"/>
                </a:solidFill>
              </a:rPr>
              <a:t>Quality Control</a:t>
            </a:r>
          </a:p>
          <a:p>
            <a:pPr>
              <a:buNone/>
            </a:pP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905000"/>
          </a:xfrm>
        </p:spPr>
        <p:txBody>
          <a:bodyPr>
            <a:normAutofit/>
          </a:bodyPr>
          <a:lstStyle/>
          <a:p>
            <a:pPr algn="ctr"/>
            <a:r>
              <a:rPr lang="en-US" sz="4800" b="1" dirty="0" smtClean="0">
                <a:solidFill>
                  <a:srgbClr val="002060"/>
                </a:solidFill>
              </a:rPr>
              <a:t>INTRODUCTION</a:t>
            </a:r>
            <a:endParaRPr lang="en-US" sz="4800" b="1" dirty="0">
              <a:solidFill>
                <a:srgbClr val="002060"/>
              </a:solidFill>
            </a:endParaRPr>
          </a:p>
        </p:txBody>
      </p:sp>
      <p:sp>
        <p:nvSpPr>
          <p:cNvPr id="3" name="Content Placeholder 2"/>
          <p:cNvSpPr>
            <a:spLocks noGrp="1"/>
          </p:cNvSpPr>
          <p:nvPr>
            <p:ph idx="1"/>
          </p:nvPr>
        </p:nvSpPr>
        <p:spPr>
          <a:xfrm>
            <a:off x="0" y="1295400"/>
            <a:ext cx="9144000" cy="5410200"/>
          </a:xfrm>
        </p:spPr>
        <p:txBody>
          <a:bodyPr>
            <a:noAutofit/>
          </a:bodyPr>
          <a:lstStyle/>
          <a:p>
            <a:r>
              <a:rPr lang="en-US" sz="2400" b="1" dirty="0"/>
              <a:t>Nutrient agar</a:t>
            </a:r>
            <a:r>
              <a:rPr lang="en-US" sz="2400" dirty="0"/>
              <a:t> is a general purpose</a:t>
            </a:r>
            <a:r>
              <a:rPr lang="en-US" sz="2400" dirty="0">
                <a:solidFill>
                  <a:srgbClr val="0070C0"/>
                </a:solidFill>
              </a:rPr>
              <a:t> </a:t>
            </a:r>
            <a:r>
              <a:rPr lang="en-US" sz="2400" dirty="0">
                <a:solidFill>
                  <a:srgbClr val="7030A0"/>
                </a:solidFill>
                <a:hlinkClick r:id="rId2" tooltip="Growth medium"/>
              </a:rPr>
              <a:t>medium</a:t>
            </a:r>
            <a:r>
              <a:rPr lang="en-US" sz="2400" dirty="0"/>
              <a:t> supporting growth of a wide range of non-</a:t>
            </a:r>
            <a:r>
              <a:rPr lang="en-US" sz="2400" dirty="0">
                <a:hlinkClick r:id="rId3" tooltip="Fastidious organism"/>
              </a:rPr>
              <a:t>fastidious</a:t>
            </a:r>
            <a:r>
              <a:rPr lang="en-US" sz="2400" dirty="0"/>
              <a:t> organisms. It typically contains (</a:t>
            </a:r>
            <a:r>
              <a:rPr lang="en-US" sz="2400" dirty="0">
                <a:hlinkClick r:id="rId4" tooltip="Mass concentration (chemistry)"/>
              </a:rPr>
              <a:t>mass/volume</a:t>
            </a:r>
            <a:r>
              <a:rPr lang="en-US" sz="2400" dirty="0" smtClean="0"/>
              <a:t>)</a:t>
            </a:r>
            <a:endParaRPr lang="en-US" sz="2400" dirty="0"/>
          </a:p>
          <a:p>
            <a:r>
              <a:rPr lang="en-US" sz="2400" dirty="0"/>
              <a:t>0.5% </a:t>
            </a:r>
            <a:r>
              <a:rPr lang="en-US" sz="2400" dirty="0">
                <a:hlinkClick r:id="rId5" tooltip="Peptone"/>
              </a:rPr>
              <a:t>Peptone</a:t>
            </a:r>
            <a:r>
              <a:rPr lang="en-US" sz="2400" dirty="0"/>
              <a:t> - this provides organic nitrogen</a:t>
            </a:r>
          </a:p>
          <a:p>
            <a:r>
              <a:rPr lang="en-US" sz="2400" dirty="0"/>
              <a:t>0.3% </a:t>
            </a:r>
            <a:r>
              <a:rPr lang="en-US" sz="2400" dirty="0">
                <a:hlinkClick r:id="rId6" tooltip="Beef extract"/>
              </a:rPr>
              <a:t>beef extract</a:t>
            </a:r>
            <a:r>
              <a:rPr lang="en-US" sz="2400" dirty="0"/>
              <a:t>/</a:t>
            </a:r>
            <a:r>
              <a:rPr lang="en-US" sz="2400" dirty="0">
                <a:hlinkClick r:id="rId7" tooltip="Yeast extract"/>
              </a:rPr>
              <a:t>yeast extract</a:t>
            </a:r>
            <a:r>
              <a:rPr lang="en-US" sz="2400" dirty="0"/>
              <a:t> - the water-soluble content of these contribute vitamins, carbohydrates, nitrogen, and salts</a:t>
            </a:r>
          </a:p>
          <a:p>
            <a:r>
              <a:rPr lang="en-US" sz="2400" dirty="0"/>
              <a:t>1.5% </a:t>
            </a:r>
            <a:r>
              <a:rPr lang="en-US" sz="2400" dirty="0">
                <a:hlinkClick r:id="rId8" tooltip="Agar"/>
              </a:rPr>
              <a:t>agar</a:t>
            </a:r>
            <a:r>
              <a:rPr lang="en-US" sz="2400" dirty="0"/>
              <a:t> - this gives the mixture solidity</a:t>
            </a:r>
          </a:p>
          <a:p>
            <a:r>
              <a:rPr lang="en-US" sz="2400" dirty="0"/>
              <a:t>0.5% </a:t>
            </a:r>
            <a:r>
              <a:rPr lang="en-US" sz="2400" dirty="0">
                <a:hlinkClick r:id="rId9" tooltip="Sodium Chloride"/>
              </a:rPr>
              <a:t>Sodium Chloride</a:t>
            </a:r>
            <a:r>
              <a:rPr lang="en-US" sz="2400" dirty="0"/>
              <a:t> - this gives the mixture proportions similar to those found in the </a:t>
            </a:r>
            <a:r>
              <a:rPr lang="en-US" sz="2400" dirty="0">
                <a:hlinkClick r:id="rId10" tooltip="Cytoplasm"/>
              </a:rPr>
              <a:t>cytoplasm</a:t>
            </a:r>
            <a:r>
              <a:rPr lang="en-US" sz="2400" dirty="0"/>
              <a:t> of most organisms</a:t>
            </a:r>
          </a:p>
          <a:p>
            <a:r>
              <a:rPr lang="en-US" sz="2400" dirty="0">
                <a:hlinkClick r:id="rId11" tooltip="Distilled water"/>
              </a:rPr>
              <a:t>distilled water</a:t>
            </a:r>
            <a:r>
              <a:rPr lang="en-US" sz="2400" dirty="0"/>
              <a:t> - water serves as a transport medium for the agar's various substances</a:t>
            </a:r>
          </a:p>
          <a:p>
            <a:r>
              <a:rPr lang="en-US" sz="2400" dirty="0"/>
              <a:t>pH adjusted to neutral (6.8) at 25 °C (77 °F).</a:t>
            </a:r>
          </a:p>
          <a:p>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438400"/>
          </a:xfrm>
        </p:spPr>
        <p:txBody>
          <a:bodyPr>
            <a:normAutofit/>
          </a:bodyPr>
          <a:lstStyle/>
          <a:p>
            <a:pPr algn="ctr"/>
            <a:r>
              <a:rPr lang="en-US" sz="4400" b="1" dirty="0">
                <a:solidFill>
                  <a:srgbClr val="002060"/>
                </a:solidFill>
              </a:rPr>
              <a:t>Principle of Nutrient Agar</a:t>
            </a:r>
            <a:r>
              <a:rPr lang="en-US" sz="4400" dirty="0">
                <a:solidFill>
                  <a:srgbClr val="002060"/>
                </a:solidFill>
              </a:rPr>
              <a:t/>
            </a:r>
            <a:br>
              <a:rPr lang="en-US" sz="4400" dirty="0">
                <a:solidFill>
                  <a:srgbClr val="002060"/>
                </a:solidFill>
              </a:rPr>
            </a:br>
            <a:endParaRPr lang="en-US" sz="4400" dirty="0">
              <a:solidFill>
                <a:srgbClr val="002060"/>
              </a:solidFill>
            </a:endParaRPr>
          </a:p>
        </p:txBody>
      </p:sp>
      <p:sp>
        <p:nvSpPr>
          <p:cNvPr id="3" name="Content Placeholder 2"/>
          <p:cNvSpPr>
            <a:spLocks noGrp="1"/>
          </p:cNvSpPr>
          <p:nvPr>
            <p:ph idx="1"/>
          </p:nvPr>
        </p:nvSpPr>
        <p:spPr>
          <a:xfrm>
            <a:off x="0" y="1752600"/>
            <a:ext cx="9144000" cy="4648200"/>
          </a:xfrm>
        </p:spPr>
        <p:txBody>
          <a:bodyPr>
            <a:noAutofit/>
          </a:bodyPr>
          <a:lstStyle/>
          <a:p>
            <a:r>
              <a:rPr lang="en-US" sz="2400" dirty="0"/>
              <a:t>Nutrient Agar consists of peptone, beef extract and agar. This relatively simple formulation provides the nutrients necessary for the replication of a large number of microorganisms which are not excessively fastidious</a:t>
            </a:r>
            <a:r>
              <a:rPr lang="en-US" sz="2400" dirty="0" smtClean="0"/>
              <a:t>.</a:t>
            </a:r>
          </a:p>
          <a:p>
            <a:r>
              <a:rPr lang="en-US" sz="2400" dirty="0" smtClean="0"/>
              <a:t> </a:t>
            </a:r>
            <a:r>
              <a:rPr lang="en-US" sz="2400" dirty="0"/>
              <a:t>The </a:t>
            </a:r>
            <a:r>
              <a:rPr lang="en-US" sz="2400" b="1" dirty="0"/>
              <a:t>beef extract</a:t>
            </a:r>
            <a:r>
              <a:rPr lang="en-US" sz="2400" dirty="0"/>
              <a:t> contains water soluble substances including carbohydrates, vitamins, organic nitrogen compounds and salts</a:t>
            </a:r>
            <a:r>
              <a:rPr lang="en-US" sz="2400" dirty="0" smtClean="0"/>
              <a:t>.</a:t>
            </a:r>
            <a:endParaRPr lang="en-US" sz="2400" smtClean="0"/>
          </a:p>
          <a:p>
            <a:r>
              <a:rPr lang="en-US" sz="2400" dirty="0"/>
              <a:t> </a:t>
            </a:r>
            <a:r>
              <a:rPr lang="en-US" sz="2400" b="1" dirty="0"/>
              <a:t>Peptones</a:t>
            </a:r>
            <a:r>
              <a:rPr lang="en-US" sz="2400" dirty="0"/>
              <a:t> are the principle sources of organic nitrogen, particularly amino acids and long-chained peptides</a:t>
            </a:r>
            <a:r>
              <a:rPr lang="en-US" sz="2400" dirty="0" smtClean="0"/>
              <a:t>.</a:t>
            </a:r>
          </a:p>
          <a:p>
            <a:r>
              <a:rPr lang="en-US" sz="2400" dirty="0"/>
              <a:t> </a:t>
            </a:r>
            <a:r>
              <a:rPr lang="en-US" sz="2400" b="1" dirty="0"/>
              <a:t>Sodium chloride</a:t>
            </a:r>
            <a:r>
              <a:rPr lang="en-US" sz="2400" dirty="0"/>
              <a:t> maintains the osmotic equilibrium of the medium. </a:t>
            </a:r>
            <a:r>
              <a:rPr lang="en-US" sz="2400" b="1" dirty="0"/>
              <a:t>Agar</a:t>
            </a:r>
            <a:r>
              <a:rPr lang="en-US" sz="2400" dirty="0"/>
              <a:t> is the solidifying agent.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7778022071.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1981200"/>
          </a:xfrm>
        </p:spPr>
        <p:txBody>
          <a:bodyPr>
            <a:normAutofit fontScale="90000"/>
          </a:bodyPr>
          <a:lstStyle/>
          <a:p>
            <a:pPr algn="ctr"/>
            <a:r>
              <a:rPr lang="en-US" sz="5000" b="1" dirty="0">
                <a:solidFill>
                  <a:srgbClr val="002060"/>
                </a:solidFill>
              </a:rPr>
              <a:t>Composition of Nutrient Agar</a:t>
            </a:r>
            <a:r>
              <a:rPr lang="en-US" dirty="0"/>
              <a:t/>
            </a:r>
            <a:br>
              <a:rPr lang="en-US" dirty="0"/>
            </a:br>
            <a:endParaRPr lang="en-US" dirty="0"/>
          </a:p>
        </p:txBody>
      </p:sp>
      <p:sp>
        <p:nvSpPr>
          <p:cNvPr id="3" name="Subtitle 2"/>
          <p:cNvSpPr>
            <a:spLocks noGrp="1"/>
          </p:cNvSpPr>
          <p:nvPr>
            <p:ph type="subTitle" idx="1"/>
          </p:nvPr>
        </p:nvSpPr>
        <p:spPr>
          <a:xfrm>
            <a:off x="838200" y="2590800"/>
            <a:ext cx="7010400" cy="3200400"/>
          </a:xfrm>
        </p:spPr>
        <p:txBody>
          <a:bodyPr>
            <a:normAutofit/>
          </a:bodyPr>
          <a:lstStyle/>
          <a:p>
            <a:pPr algn="l"/>
            <a:r>
              <a:rPr lang="en-US" dirty="0">
                <a:solidFill>
                  <a:srgbClr val="00B050"/>
                </a:solidFill>
              </a:rPr>
              <a:t>Composition per </a:t>
            </a:r>
            <a:r>
              <a:rPr lang="en-US" dirty="0" smtClean="0">
                <a:solidFill>
                  <a:srgbClr val="00B050"/>
                </a:solidFill>
              </a:rPr>
              <a:t>liter :</a:t>
            </a:r>
          </a:p>
          <a:p>
            <a:pPr algn="l"/>
            <a:r>
              <a:rPr lang="en-US" dirty="0" smtClean="0">
                <a:solidFill>
                  <a:schemeClr val="tx1"/>
                </a:solidFill>
              </a:rPr>
              <a:t/>
            </a:r>
            <a:br>
              <a:rPr lang="en-US" dirty="0" smtClean="0">
                <a:solidFill>
                  <a:schemeClr val="tx1"/>
                </a:solidFill>
              </a:rPr>
            </a:br>
            <a:r>
              <a:rPr lang="en-US" dirty="0" smtClean="0"/>
              <a:t>Agar……………………………………….15.0 </a:t>
            </a:r>
            <a:r>
              <a:rPr lang="en-US" dirty="0"/>
              <a:t>gm</a:t>
            </a:r>
            <a:r>
              <a:rPr lang="en-US" dirty="0" smtClean="0"/>
              <a:t/>
            </a:r>
            <a:br>
              <a:rPr lang="en-US" dirty="0" smtClean="0"/>
            </a:br>
            <a:r>
              <a:rPr lang="en-US" dirty="0" smtClean="0"/>
              <a:t>Peptone……………………………..…..5.0 </a:t>
            </a:r>
            <a:r>
              <a:rPr lang="en-US" dirty="0"/>
              <a:t>gm</a:t>
            </a:r>
            <a:r>
              <a:rPr lang="en-US" dirty="0" smtClean="0"/>
              <a:t/>
            </a:r>
            <a:br>
              <a:rPr lang="en-US" dirty="0" smtClean="0"/>
            </a:br>
            <a:r>
              <a:rPr lang="en-US" dirty="0"/>
              <a:t>Beef </a:t>
            </a:r>
            <a:r>
              <a:rPr lang="en-US" dirty="0" smtClean="0"/>
              <a:t>extract ………….……………….3.0 </a:t>
            </a:r>
            <a:r>
              <a:rPr lang="en-US" dirty="0"/>
              <a:t>gm</a:t>
            </a:r>
            <a:r>
              <a:rPr lang="en-US" dirty="0" smtClean="0"/>
              <a:t/>
            </a:r>
            <a:br>
              <a:rPr lang="en-US" dirty="0" smtClean="0"/>
            </a:br>
            <a:r>
              <a:rPr lang="en-US" dirty="0"/>
              <a:t>Sodium chloride </a:t>
            </a:r>
            <a:r>
              <a:rPr lang="en-US" dirty="0" smtClean="0"/>
              <a:t>…………………….5.0 gm</a:t>
            </a:r>
          </a:p>
          <a:p>
            <a:pPr algn="l"/>
            <a:r>
              <a:rPr lang="en-US" dirty="0" smtClean="0"/>
              <a:t>Dist. Water……………………………..1000 ml</a:t>
            </a:r>
            <a:br>
              <a:rPr lang="en-US" dirty="0" smtClean="0"/>
            </a:br>
            <a:r>
              <a:rPr lang="en-US" dirty="0"/>
              <a:t>pH 7.4 ± 0.2 at 25°C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828800"/>
          </a:xfrm>
        </p:spPr>
        <p:txBody>
          <a:bodyPr>
            <a:normAutofit fontScale="90000"/>
          </a:bodyPr>
          <a:lstStyle/>
          <a:p>
            <a:pPr algn="ctr"/>
            <a:r>
              <a:rPr lang="en-US" sz="5600" b="1" dirty="0">
                <a:solidFill>
                  <a:srgbClr val="002060"/>
                </a:solidFill>
              </a:rPr>
              <a:t>Preparation of Nutrient Agar</a:t>
            </a:r>
            <a:r>
              <a:rPr lang="en-US" dirty="0"/>
              <a:t/>
            </a:r>
            <a:br>
              <a:rPr lang="en-US" dirty="0"/>
            </a:br>
            <a:endParaRPr lang="en-US" dirty="0"/>
          </a:p>
        </p:txBody>
      </p:sp>
      <p:sp>
        <p:nvSpPr>
          <p:cNvPr id="3" name="Content Placeholder 2"/>
          <p:cNvSpPr>
            <a:spLocks noGrp="1"/>
          </p:cNvSpPr>
          <p:nvPr>
            <p:ph idx="1"/>
          </p:nvPr>
        </p:nvSpPr>
        <p:spPr>
          <a:xfrm>
            <a:off x="0" y="2209800"/>
            <a:ext cx="9144000" cy="3886200"/>
          </a:xfrm>
        </p:spPr>
        <p:txBody>
          <a:bodyPr/>
          <a:lstStyle/>
          <a:p>
            <a:r>
              <a:rPr lang="en-US" sz="2400" dirty="0"/>
              <a:t>Add 28 gm of components to </a:t>
            </a:r>
            <a:r>
              <a:rPr lang="en-US" sz="2400" dirty="0" smtClean="0"/>
              <a:t>distilled water </a:t>
            </a:r>
            <a:r>
              <a:rPr lang="en-US" sz="2400" dirty="0"/>
              <a:t>and bring volume to 1.0 L.</a:t>
            </a:r>
          </a:p>
          <a:p>
            <a:r>
              <a:rPr lang="en-US" sz="2400" dirty="0"/>
              <a:t>Mix thoroughly.</a:t>
            </a:r>
          </a:p>
          <a:p>
            <a:r>
              <a:rPr lang="en-US" sz="2400" dirty="0"/>
              <a:t>Gently heat and bring to boiling.</a:t>
            </a:r>
          </a:p>
          <a:p>
            <a:r>
              <a:rPr lang="en-US" sz="2400" dirty="0"/>
              <a:t>Distribute into tubes.</a:t>
            </a:r>
          </a:p>
          <a:p>
            <a:r>
              <a:rPr lang="en-US" sz="2400" dirty="0"/>
              <a:t>Autoclave for 15 min at 15 psi pressure 121°C.</a:t>
            </a:r>
          </a:p>
          <a:p>
            <a:r>
              <a:rPr lang="en-US" sz="2400" dirty="0"/>
              <a:t>Allow tubes to cool in a slanted position.</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057400"/>
          </a:xfrm>
        </p:spPr>
        <p:txBody>
          <a:bodyPr>
            <a:noAutofit/>
          </a:bodyPr>
          <a:lstStyle/>
          <a:p>
            <a:pPr algn="ctr"/>
            <a:r>
              <a:rPr lang="en-US" sz="4400" b="1" dirty="0" smtClean="0">
                <a:solidFill>
                  <a:srgbClr val="002060"/>
                </a:solidFill>
              </a:rPr>
              <a:t>Which Bacteria grows on nutrient agar ?</a:t>
            </a:r>
            <a:endParaRPr lang="en-US" sz="4400" b="1" dirty="0">
              <a:solidFill>
                <a:srgbClr val="002060"/>
              </a:solidFill>
            </a:endParaRPr>
          </a:p>
        </p:txBody>
      </p:sp>
      <p:sp>
        <p:nvSpPr>
          <p:cNvPr id="3" name="Content Placeholder 2"/>
          <p:cNvSpPr>
            <a:spLocks noGrp="1"/>
          </p:cNvSpPr>
          <p:nvPr>
            <p:ph idx="1"/>
          </p:nvPr>
        </p:nvSpPr>
        <p:spPr>
          <a:xfrm>
            <a:off x="0" y="2286000"/>
            <a:ext cx="9144000" cy="4389120"/>
          </a:xfrm>
        </p:spPr>
        <p:txBody>
          <a:bodyPr>
            <a:normAutofit/>
          </a:bodyPr>
          <a:lstStyle/>
          <a:p>
            <a:r>
              <a:rPr lang="en-US" sz="3000" b="1" dirty="0" smtClean="0"/>
              <a:t>Nutrient agar</a:t>
            </a:r>
            <a:r>
              <a:rPr lang="en-US" sz="3000" dirty="0" smtClean="0"/>
              <a:t> provides these resources for many types of microbes, from fungi like yeast and mold to common </a:t>
            </a:r>
            <a:r>
              <a:rPr lang="en-US" sz="3000" b="1" dirty="0" smtClean="0"/>
              <a:t>bacteria</a:t>
            </a:r>
            <a:r>
              <a:rPr lang="en-US" sz="3000" dirty="0" smtClean="0"/>
              <a:t> such as Streptococcus and Staphylococcus. </a:t>
            </a:r>
          </a:p>
          <a:p>
            <a:r>
              <a:rPr lang="en-US" sz="3000" dirty="0" smtClean="0"/>
              <a:t>The microbes that can be grown on complex media such as </a:t>
            </a:r>
            <a:r>
              <a:rPr lang="en-US" sz="3000" b="1" dirty="0" smtClean="0"/>
              <a:t>nutrient agar</a:t>
            </a:r>
            <a:r>
              <a:rPr lang="en-US" sz="3000" dirty="0" smtClean="0"/>
              <a:t> can be described as </a:t>
            </a:r>
            <a:r>
              <a:rPr lang="en-US" sz="3000" dirty="0" err="1" smtClean="0"/>
              <a:t>nonfastidious</a:t>
            </a:r>
            <a:r>
              <a:rPr lang="en-US" sz="3000" dirty="0" smtClean="0"/>
              <a:t> organisms.</a:t>
            </a:r>
            <a:endParaRPr lang="en-US" sz="3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590800"/>
          </a:xfrm>
        </p:spPr>
        <p:txBody>
          <a:bodyPr>
            <a:normAutofit/>
          </a:bodyPr>
          <a:lstStyle/>
          <a:p>
            <a:pPr algn="ctr"/>
            <a:r>
              <a:rPr lang="en-US" sz="3800" b="1" dirty="0" smtClean="0">
                <a:solidFill>
                  <a:srgbClr val="002060"/>
                </a:solidFill>
              </a:rPr>
              <a:t>How to Make the Perfect Agar Plate Every Time</a:t>
            </a:r>
            <a:r>
              <a:rPr lang="en-US" sz="3800" dirty="0" smtClean="0">
                <a:solidFill>
                  <a:srgbClr val="002060"/>
                </a:solidFill>
              </a:rPr>
              <a:t/>
            </a:r>
            <a:br>
              <a:rPr lang="en-US" sz="3800" dirty="0" smtClean="0">
                <a:solidFill>
                  <a:srgbClr val="002060"/>
                </a:solidFill>
              </a:rPr>
            </a:br>
            <a:endParaRPr lang="en-US" sz="3800" dirty="0">
              <a:solidFill>
                <a:srgbClr val="002060"/>
              </a:solidFill>
            </a:endParaRPr>
          </a:p>
        </p:txBody>
      </p:sp>
      <p:sp>
        <p:nvSpPr>
          <p:cNvPr id="3" name="Content Placeholder 2"/>
          <p:cNvSpPr>
            <a:spLocks noGrp="1"/>
          </p:cNvSpPr>
          <p:nvPr>
            <p:ph idx="1"/>
          </p:nvPr>
        </p:nvSpPr>
        <p:spPr>
          <a:xfrm>
            <a:off x="0" y="1981200"/>
            <a:ext cx="9144000" cy="4541520"/>
          </a:xfrm>
        </p:spPr>
        <p:txBody>
          <a:bodyPr>
            <a:noAutofit/>
          </a:bodyPr>
          <a:lstStyle/>
          <a:p>
            <a:r>
              <a:rPr lang="en-US" sz="2400" dirty="0" smtClean="0"/>
              <a:t>Make up the medium according to the recipe, then add the desired amount of agar (normally about 1% w/v) and stir. </a:t>
            </a:r>
          </a:p>
          <a:p>
            <a:r>
              <a:rPr lang="en-US" sz="2400" dirty="0" smtClean="0"/>
              <a:t>Autoclave for 25 minutes. </a:t>
            </a:r>
          </a:p>
          <a:p>
            <a:r>
              <a:rPr lang="en-US" sz="2400" dirty="0" smtClean="0"/>
              <a:t>Cool the medium-agar mix to 55°C. </a:t>
            </a:r>
          </a:p>
          <a:p>
            <a:r>
              <a:rPr lang="en-US" sz="2400" dirty="0" smtClean="0"/>
              <a:t>Add any antibiotics or supplements. </a:t>
            </a:r>
          </a:p>
          <a:p>
            <a:r>
              <a:rPr lang="en-US" sz="2400" dirty="0" smtClean="0"/>
              <a:t>Pour the plates. </a:t>
            </a:r>
          </a:p>
          <a:p>
            <a:r>
              <a:rPr lang="en-US" sz="2400" dirty="0" smtClean="0"/>
              <a:t>Allow the plates to set.</a:t>
            </a:r>
          </a:p>
          <a:p>
            <a:r>
              <a:rPr lang="en-US" sz="2400" dirty="0" smtClean="0"/>
              <a:t>Dry the plates in the laminar flow hood with the lid slightly off for 30 minutes (or in a 37°C incubator for 2-3 hours, or RT for 2-3 days).</a:t>
            </a:r>
          </a:p>
          <a:p>
            <a:r>
              <a:rPr lang="en-US" sz="2400" dirty="0" smtClean="0"/>
              <a:t> Use the plates immediately or seal them. </a:t>
            </a:r>
          </a:p>
          <a:p>
            <a:endParaRPr lang="en-US" sz="2400" dirty="0" smtClean="0"/>
          </a:p>
          <a:p>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208</TotalTime>
  <Words>291</Words>
  <Application>Microsoft Office PowerPoint</Application>
  <PresentationFormat>On-screen Show (4:3)</PresentationFormat>
  <Paragraphs>75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NUTRIENT  AGAR</vt:lpstr>
      <vt:lpstr>content</vt:lpstr>
      <vt:lpstr>INTRODUCTION</vt:lpstr>
      <vt:lpstr>Principle of Nutrient Agar </vt:lpstr>
      <vt:lpstr>Slide 5</vt:lpstr>
      <vt:lpstr>Composition of Nutrient Agar </vt:lpstr>
      <vt:lpstr>Preparation of Nutrient Agar </vt:lpstr>
      <vt:lpstr>Which Bacteria grows on nutrient agar ?</vt:lpstr>
      <vt:lpstr>How to Make the Perfect Agar Plate Every Time </vt:lpstr>
      <vt:lpstr>Disposal</vt:lpstr>
      <vt:lpstr>Quality Control</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Nutrient Agar is a general purpose, nutrient medium used for the cultivation of microbes supporting growth of a wide range of non-fastidious organisms.</dc:title>
  <dc:creator>mayank</dc:creator>
  <cp:lastModifiedBy>mayank</cp:lastModifiedBy>
  <cp:revision>36</cp:revision>
  <dcterms:created xsi:type="dcterms:W3CDTF">2019-11-07T04:51:32Z</dcterms:created>
  <dcterms:modified xsi:type="dcterms:W3CDTF">2019-11-27T20:36:30Z</dcterms:modified>
</cp:coreProperties>
</file>