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B995C0-1E39-4126-874F-C29015BB7A8D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C5F30FE-7CBC-49D4-B430-A88330CB7E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Image result for shree govt. approved manavata seva tru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8" name="Picture 4" descr="Image result for shree govt. approved manavata seva tru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3600400" cy="29667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37170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SUB:- White Blood Cells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797151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By:-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Siddhika Patel</a:t>
            </a:r>
          </a:p>
          <a:p>
            <a:pPr marL="342900" indent="-342900">
              <a:buAutoNum type="arabicParenR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Anjali Patel</a:t>
            </a:r>
          </a:p>
          <a:p>
            <a:pPr marL="342900" indent="-342900">
              <a:buAutoNum type="arabicParenR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Vitee Patel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11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Basophil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than 1% of WBC</a:t>
            </a:r>
          </a:p>
          <a:p>
            <a:r>
              <a:rPr lang="en-US" dirty="0"/>
              <a:t>Involved in allergic and inflammatory reactions</a:t>
            </a:r>
          </a:p>
          <a:p>
            <a:r>
              <a:rPr lang="en-US" dirty="0"/>
              <a:t>Contains large amounts of histamines which may be released in injured tissue in order to increase inflammation</a:t>
            </a:r>
          </a:p>
          <a:p>
            <a:r>
              <a:rPr lang="en-US" dirty="0"/>
              <a:t>Contains heparin an anti-clotting chemical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295400"/>
            <a:ext cx="2286000" cy="1143000"/>
          </a:xfrm>
        </p:spPr>
        <p:txBody>
          <a:bodyPr/>
          <a:lstStyle/>
          <a:p>
            <a:r>
              <a:rPr lang="en-US" dirty="0" err="1" smtClean="0"/>
              <a:t>Basophil</a:t>
            </a:r>
            <a:endParaRPr lang="en-US" dirty="0"/>
          </a:p>
        </p:txBody>
      </p:sp>
      <p:pic>
        <p:nvPicPr>
          <p:cNvPr id="21506" name="Picture 2" descr="http://t1.gstatic.com/images?q=tbn:ANd9GcT67hUL18CcjsvggH3VM2i6CW0EtY0pBP-U04MMb_wNspIL50V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705894"/>
            <a:ext cx="3429000" cy="3009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Non-Granular Leukocytes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Lymphocytes – 30% of all leukocytes</a:t>
            </a:r>
          </a:p>
          <a:p>
            <a:r>
              <a:rPr lang="en-US" dirty="0"/>
              <a:t>Made from stem cells, but are released from lymph nodes, thymus and spleen</a:t>
            </a:r>
          </a:p>
          <a:p>
            <a:r>
              <a:rPr lang="en-US" dirty="0"/>
              <a:t>Produce antibodies and destroy foreign cells found in infectious mononucleosis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447800"/>
            <a:ext cx="3124200" cy="838200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ymphocyte</a:t>
            </a:r>
            <a:endParaRPr lang="en-US" dirty="0"/>
          </a:p>
        </p:txBody>
      </p:sp>
      <p:pic>
        <p:nvPicPr>
          <p:cNvPr id="23554" name="Picture 2" descr="http://t3.gstatic.com/images?q=tbn:ANd9GcTtDAAaJzIJU-hiEaY9yjPkXDmVY6fxxxec41jgot6kzoY8Tcqon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720180"/>
            <a:ext cx="3505200" cy="3299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Monocyte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6% of WBC’s</a:t>
            </a:r>
          </a:p>
          <a:p>
            <a:r>
              <a:rPr lang="en-US" dirty="0"/>
              <a:t>Enter connective tissue</a:t>
            </a:r>
          </a:p>
          <a:p>
            <a:r>
              <a:rPr lang="en-US" dirty="0"/>
              <a:t>Eat bacteria, dead cells and other littering tissue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Monocytes</a:t>
            </a:r>
            <a:endParaRPr lang="en-US" dirty="0"/>
          </a:p>
        </p:txBody>
      </p:sp>
      <p:pic>
        <p:nvPicPr>
          <p:cNvPr id="25602" name="Picture 2" descr="http://t0.gstatic.com/images?q=tbn:ANd9GcTIHfNZXMhgJclXuvSoDUFAFUWbCpqfc76y_XMfXJJfMntByIa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44958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132856"/>
            <a:ext cx="5832648" cy="2677656"/>
          </a:xfrm>
          <a:prstGeom prst="rect">
            <a:avLst/>
          </a:prstGeom>
          <a:blipFill rotWithShape="1">
            <a:blip r:embed="rId2"/>
            <a:stretch>
              <a:fillRect l="-2090" t="-2278"/>
            </a:stretch>
          </a:blipFill>
        </p:spPr>
        <p:txBody>
          <a:bodyPr/>
          <a:lstStyle/>
          <a:p>
            <a:r>
              <a:rPr lang="en-IN" sz="320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228600"/>
            <a:ext cx="4378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Normal range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849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Abnormal WBC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 </a:t>
            </a:r>
            <a:r>
              <a:rPr lang="en-US" u="sng" dirty="0"/>
              <a:t>over 10,000 </a:t>
            </a:r>
            <a:r>
              <a:rPr lang="en-US" dirty="0"/>
              <a:t>per cubic ml is called </a:t>
            </a:r>
            <a:r>
              <a:rPr lang="en-US" dirty="0" err="1"/>
              <a:t>leukocytosis</a:t>
            </a:r>
            <a:r>
              <a:rPr lang="en-US" dirty="0"/>
              <a:t>. Indicates a </a:t>
            </a:r>
            <a:r>
              <a:rPr lang="en-US" u="sng" dirty="0"/>
              <a:t>bacterial infection</a:t>
            </a:r>
          </a:p>
          <a:p>
            <a:endParaRPr lang="en-US" u="sng" dirty="0"/>
          </a:p>
          <a:p>
            <a:r>
              <a:rPr lang="en-US" dirty="0"/>
              <a:t>Viruses- depresses WBC count - </a:t>
            </a:r>
            <a:r>
              <a:rPr lang="en-US" dirty="0" err="1"/>
              <a:t>leukopenia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Form of cancer in which any one kind of WBC proliferates wildly within the bone marrow</a:t>
            </a:r>
          </a:p>
          <a:p>
            <a:r>
              <a:rPr lang="en-US" dirty="0"/>
              <a:t>Increases number of WBC which crowds out RBC’s and platelets leading to anemia and impaired blood clotting</a:t>
            </a:r>
          </a:p>
          <a:p>
            <a:r>
              <a:rPr lang="en-US" dirty="0"/>
              <a:t>Dramatic increase in WBC count, but many WBC’s are immature or abnormal and unable to protect the body against disease</a:t>
            </a:r>
          </a:p>
          <a:p>
            <a:r>
              <a:rPr lang="en-US" dirty="0"/>
              <a:t>Death is usually from bacterial infections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Leukemia</a:t>
            </a:r>
          </a:p>
        </p:txBody>
      </p:sp>
      <p:pic>
        <p:nvPicPr>
          <p:cNvPr id="27650" name="Picture 2" descr="http://t1.gstatic.com/images?q=tbn:ANd9GcTzK_jaxues7fXPaA9SFpfI8YU6M0Deg5iLoVDD2XGX5SWl1Ts74Q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38400"/>
            <a:ext cx="4191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shree govt. approved manavata seva tru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4" descr="Image result for shree govt. approved manavata seva tru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 descr="Image result for shree govt. approved manavata seva trus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8" descr="Image result for shree govt. approved manavata seva trus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0" y="32067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u="sng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WBCs</a:t>
            </a:r>
            <a:endParaRPr lang="en-US" sz="54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en-IN" sz="5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10" descr="Image result for white blood cell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2" descr="Image result for white blood cell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864"/>
            <a:ext cx="44005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1361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Leukocytes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Defend body against disease causing agents </a:t>
            </a:r>
          </a:p>
          <a:p>
            <a:r>
              <a:rPr lang="en-US" dirty="0"/>
              <a:t>Have a nucleus</a:t>
            </a:r>
          </a:p>
          <a:p>
            <a:r>
              <a:rPr lang="en-US" dirty="0"/>
              <a:t>Develop from stem cells in red bone marrow</a:t>
            </a:r>
          </a:p>
          <a:p>
            <a:r>
              <a:rPr lang="en-US" dirty="0"/>
              <a:t>Performs duties in various body tissue</a:t>
            </a:r>
          </a:p>
          <a:p>
            <a:r>
              <a:rPr lang="en-US" dirty="0" err="1"/>
              <a:t>Phagocytize</a:t>
            </a:r>
            <a:r>
              <a:rPr lang="en-US" dirty="0"/>
              <a:t> (eat) dead cells, bacteria and foreign matter</a:t>
            </a:r>
          </a:p>
          <a:p>
            <a:r>
              <a:rPr lang="en-US" dirty="0"/>
              <a:t>Normal count: 7000 WBC per cubic ml of blood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342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u="sng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VALUE</a:t>
            </a:r>
            <a:endParaRPr lang="en-US" sz="5400" b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9512" y="2132856"/>
                <a:ext cx="583264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ADULT         : 4000-11000/m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(µl)</a:t>
                </a: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BIRTH     : 10000-25000</a:t>
                </a:r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(µ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to 3 YEAR  : 6000-18000</a:t>
                </a:r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(µ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to 7 YEAR  : 6000-15000/m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(µ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IN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 to 10 YEAR: 4500-13500/m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IN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(µl)</a:t>
                </a:r>
              </a:p>
              <a:p>
                <a:endPara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132856"/>
                <a:ext cx="5832648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2090" t="-22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40849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 types of granular leukocytes: contain enzymes that destroy bacteria</a:t>
            </a:r>
          </a:p>
        </p:txBody>
      </p:sp>
      <p:pic>
        <p:nvPicPr>
          <p:cNvPr id="15362" name="Picture 2" descr="http://t1.gstatic.com/images?q=tbn:ANd9GcQzLIzulFLh5VFzzwSaDBH8mllpZyLdSX5va578doYILDd9D50o5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438400"/>
            <a:ext cx="4190999" cy="2971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Neutrophil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60% of WBC</a:t>
            </a:r>
          </a:p>
          <a:p>
            <a:r>
              <a:rPr lang="en-US" dirty="0"/>
              <a:t>Lifespan is 10 hours in blood</a:t>
            </a:r>
          </a:p>
          <a:p>
            <a:r>
              <a:rPr lang="en-US" dirty="0"/>
              <a:t>Seek out and destroy ingested bacteria in connective tissues</a:t>
            </a:r>
          </a:p>
          <a:p>
            <a:r>
              <a:rPr lang="en-US" dirty="0"/>
              <a:t>100 billion manufactured daily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914400"/>
            <a:ext cx="3429000" cy="1143000"/>
          </a:xfrm>
        </p:spPr>
        <p:txBody>
          <a:bodyPr/>
          <a:lstStyle/>
          <a:p>
            <a:r>
              <a:rPr lang="en-US" dirty="0" err="1" smtClean="0"/>
              <a:t>Neutrophil</a:t>
            </a:r>
            <a:endParaRPr lang="en-US" dirty="0"/>
          </a:p>
        </p:txBody>
      </p:sp>
      <p:pic>
        <p:nvPicPr>
          <p:cNvPr id="17414" name="Picture 6" descr="http://t3.gstatic.com/images?q=tbn:ANd9GcS4n8Kd0FXTsHsL8kf3o-_ZWCJa1F9uT_L19q6owW5udRHg4rNR3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38400"/>
            <a:ext cx="4343400" cy="3276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Eosinophil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1-3 % of WBC</a:t>
            </a:r>
          </a:p>
          <a:p>
            <a:r>
              <a:rPr lang="en-US" dirty="0"/>
              <a:t>Help control allergic reactions</a:t>
            </a:r>
          </a:p>
          <a:p>
            <a:r>
              <a:rPr lang="en-US" dirty="0"/>
              <a:t>Release an enzyme histamine – a chemical released during allergic reactions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914400"/>
            <a:ext cx="3505200" cy="960438"/>
          </a:xfrm>
        </p:spPr>
        <p:txBody>
          <a:bodyPr/>
          <a:lstStyle/>
          <a:p>
            <a:r>
              <a:rPr lang="en-US" dirty="0" err="1" smtClean="0"/>
              <a:t>Eosinophil</a:t>
            </a:r>
            <a:endParaRPr lang="en-US" dirty="0"/>
          </a:p>
        </p:txBody>
      </p:sp>
      <p:pic>
        <p:nvPicPr>
          <p:cNvPr id="19458" name="Picture 2" descr="http://t0.gstatic.com/images?q=tbn:ANd9GcS4cpWAVeTXOJYb062nN2KoqRqOtpK8lONxSgE3ViiipTzo6kE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133600"/>
            <a:ext cx="3962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58</TotalTime>
  <Words>296</Words>
  <Application>Microsoft Office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Technic</vt:lpstr>
      <vt:lpstr>Slide 1</vt:lpstr>
      <vt:lpstr>Slide 2</vt:lpstr>
      <vt:lpstr>Leukocytes</vt:lpstr>
      <vt:lpstr>Slide 4</vt:lpstr>
      <vt:lpstr>3 types of granular leukocytes: contain enzymes that destroy bacteria</vt:lpstr>
      <vt:lpstr>Neutrophil </vt:lpstr>
      <vt:lpstr>Neutrophil</vt:lpstr>
      <vt:lpstr>Eosinophil</vt:lpstr>
      <vt:lpstr>Eosinophil</vt:lpstr>
      <vt:lpstr>Basophil</vt:lpstr>
      <vt:lpstr>Basophil</vt:lpstr>
      <vt:lpstr>Non-Granular Leukocytes</vt:lpstr>
      <vt:lpstr>Lymphocyte</vt:lpstr>
      <vt:lpstr>Monocyte</vt:lpstr>
      <vt:lpstr>Monocytes</vt:lpstr>
      <vt:lpstr>Slide 16</vt:lpstr>
      <vt:lpstr>Abnormal WBC count</vt:lpstr>
      <vt:lpstr>Leukemia</vt:lpstr>
      <vt:lpstr>Leukemia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MANSHI</dc:creator>
  <cp:lastModifiedBy>MANSHI</cp:lastModifiedBy>
  <cp:revision>6</cp:revision>
  <dcterms:created xsi:type="dcterms:W3CDTF">2019-11-06T13:46:50Z</dcterms:created>
  <dcterms:modified xsi:type="dcterms:W3CDTF">2019-11-06T14:45:13Z</dcterms:modified>
</cp:coreProperties>
</file>