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779028-A71D-46E9-A1F6-FB81076202A0}" type="datetimeFigureOut">
              <a:rPr lang="en-US" smtClean="0"/>
              <a:pPr/>
              <a:t>11/13/2019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9994A-6A5C-486F-8861-789B7701475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EE49994A-6A5C-486F-8861-789B7701475F}"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F3B395E-90C7-4275-B620-703A3C523C5D}"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3B395E-90C7-4275-B620-703A3C523C5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3B395E-90C7-4275-B620-703A3C523C5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3B395E-90C7-4275-B620-703A3C523C5D}"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F3B395E-90C7-4275-B620-703A3C523C5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3B395E-90C7-4275-B620-703A3C523C5D}"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F3B395E-90C7-4275-B620-703A3C523C5D}"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3B395E-90C7-4275-B620-703A3C523C5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F3B395E-90C7-4275-B620-703A3C523C5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3B395E-90C7-4275-B620-703A3C523C5D}"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47D9CD-CCBB-4316-8C69-6FDF03B7AE6C}" type="datetimeFigureOut">
              <a:rPr lang="en-US" smtClean="0"/>
              <a:pPr/>
              <a:t>11/13/2019</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AF3B395E-90C7-4275-B620-703A3C523C5D}"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E47D9CD-CCBB-4316-8C69-6FDF03B7AE6C}" type="datetimeFigureOut">
              <a:rPr lang="en-US" smtClean="0"/>
              <a:pPr/>
              <a:t>11/13/2019</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F3B395E-90C7-4275-B620-703A3C523C5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4480" y="1785926"/>
            <a:ext cx="5807552" cy="923330"/>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SUB:MICROSCOPE</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2928894" y="4643446"/>
            <a:ext cx="6215106"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Rohit.k.janala</a:t>
            </a:r>
            <a:endPar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Yashvardhan.a.shrimali</a:t>
            </a:r>
            <a:endPar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Vikram.k.vyas</a:t>
            </a:r>
            <a:endPar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1"/>
            <a:ext cx="8929718" cy="7417415"/>
          </a:xfrm>
          <a:prstGeom prst="rect">
            <a:avLst/>
          </a:prstGeom>
        </p:spPr>
        <p:txBody>
          <a:bodyPr wrap="square">
            <a:spAutoFit/>
          </a:bodyPr>
          <a:lstStyle/>
          <a:p>
            <a:pPr algn="just"/>
            <a:r>
              <a:rPr lang="en-IN" sz="4000" b="1" dirty="0" smtClean="0"/>
              <a:t>Stage:</a:t>
            </a:r>
            <a:r>
              <a:rPr lang="en-IN" sz="4000" dirty="0" smtClean="0"/>
              <a:t> The flat platform where the slide is placed</a:t>
            </a:r>
            <a:r>
              <a:rPr lang="en-IN" sz="4000" dirty="0" smtClean="0"/>
              <a:t>.</a:t>
            </a:r>
          </a:p>
          <a:p>
            <a:pPr algn="just"/>
            <a:endParaRPr lang="en-IN" sz="4000" dirty="0" smtClean="0"/>
          </a:p>
          <a:p>
            <a:pPr algn="just"/>
            <a:r>
              <a:rPr lang="en-IN" sz="4000" b="1" dirty="0" smtClean="0"/>
              <a:t>Stage clips:</a:t>
            </a:r>
            <a:r>
              <a:rPr lang="en-IN" sz="4000" dirty="0" smtClean="0"/>
              <a:t> Metal clips that hold the slide in place</a:t>
            </a:r>
            <a:r>
              <a:rPr lang="en-IN" sz="4000" dirty="0" smtClean="0"/>
              <a:t>.</a:t>
            </a:r>
          </a:p>
          <a:p>
            <a:pPr algn="just"/>
            <a:endParaRPr lang="en-IN" sz="4000" dirty="0" smtClean="0"/>
          </a:p>
          <a:p>
            <a:pPr algn="just"/>
            <a:r>
              <a:rPr lang="en-IN" sz="4000" b="1" dirty="0" smtClean="0"/>
              <a:t>Stage height adjustment (</a:t>
            </a:r>
            <a:r>
              <a:rPr lang="en-IN" sz="4000" b="1" dirty="0" smtClean="0"/>
              <a:t>Stage Control</a:t>
            </a:r>
            <a:r>
              <a:rPr lang="en-IN" sz="4000" b="1" dirty="0" smtClean="0"/>
              <a:t>):</a:t>
            </a:r>
            <a:r>
              <a:rPr lang="en-IN" sz="4000" dirty="0" smtClean="0"/>
              <a:t> These knobs move the stage left and right or up and </a:t>
            </a:r>
            <a:r>
              <a:rPr lang="en-IN" sz="4000" dirty="0" smtClean="0"/>
              <a:t>down.</a:t>
            </a:r>
          </a:p>
          <a:p>
            <a:endParaRPr lang="en-IN" sz="4000" dirty="0" smtClean="0"/>
          </a:p>
          <a:p>
            <a:r>
              <a:rPr lang="en-IN" sz="4000" dirty="0" smtClean="0"/>
              <a:t>.</a:t>
            </a:r>
            <a:endParaRPr lang="en-IN" sz="4000" dirty="0" smtClean="0"/>
          </a:p>
          <a:p>
            <a:r>
              <a:rPr lang="en-IN" dirty="0" smtClean="0"/>
              <a:t/>
            </a:r>
            <a:br>
              <a:rPr lang="en-IN" dirty="0" smtClean="0"/>
            </a:b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7166"/>
            <a:ext cx="9144000" cy="4401205"/>
          </a:xfrm>
          <a:prstGeom prst="rect">
            <a:avLst/>
          </a:prstGeom>
        </p:spPr>
        <p:txBody>
          <a:bodyPr wrap="square">
            <a:spAutoFit/>
          </a:bodyPr>
          <a:lstStyle/>
          <a:p>
            <a:pPr algn="just"/>
            <a:r>
              <a:rPr lang="en-IN" sz="4000" b="1" dirty="0" smtClean="0"/>
              <a:t>Aperture: </a:t>
            </a:r>
            <a:r>
              <a:rPr lang="en-IN" sz="4000" dirty="0" smtClean="0"/>
              <a:t>The hole in the middle of the stage that allows light from the illuminator to reach the specimen.</a:t>
            </a:r>
          </a:p>
          <a:p>
            <a:pPr algn="just"/>
            <a:r>
              <a:rPr lang="en-IN" sz="4000" dirty="0" smtClean="0"/>
              <a:t/>
            </a:r>
            <a:br>
              <a:rPr lang="en-IN" sz="4000" dirty="0" smtClean="0"/>
            </a:br>
            <a:endParaRPr lang="en-IN" sz="4000" dirty="0" smtClean="0"/>
          </a:p>
          <a:p>
            <a:pPr algn="just"/>
            <a:r>
              <a:rPr lang="en-IN" sz="4000" b="1" dirty="0" smtClean="0"/>
              <a:t>On/off switch:</a:t>
            </a:r>
            <a:r>
              <a:rPr lang="en-IN" sz="4000" dirty="0" smtClean="0"/>
              <a:t> This switch on the base of the microscope turns the illuminator off and on.</a:t>
            </a:r>
            <a:endParaRPr lang="en-IN"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5728"/>
            <a:ext cx="9144000" cy="6186309"/>
          </a:xfrm>
          <a:prstGeom prst="rect">
            <a:avLst/>
          </a:prstGeom>
        </p:spPr>
        <p:txBody>
          <a:bodyPr wrap="square">
            <a:spAutoFit/>
          </a:bodyPr>
          <a:lstStyle/>
          <a:p>
            <a:pPr algn="just"/>
            <a:r>
              <a:rPr lang="en-IN" sz="4000" b="1" dirty="0" smtClean="0"/>
              <a:t>Illumination: </a:t>
            </a:r>
            <a:r>
              <a:rPr lang="en-IN" sz="4000" dirty="0" smtClean="0"/>
              <a:t>The light source for a microscope. Older microscopes used mirrors to reflect light from an external source up through the bottom of the stage; however, most microscopes now use a low-voltage bulb.</a:t>
            </a:r>
          </a:p>
          <a:p>
            <a:pPr algn="just"/>
            <a:r>
              <a:rPr lang="en-IN" sz="4000" dirty="0" smtClean="0"/>
              <a:t/>
            </a:r>
            <a:br>
              <a:rPr lang="en-IN" sz="4000" dirty="0" smtClean="0"/>
            </a:br>
            <a:endParaRPr lang="en-IN" sz="4000" dirty="0" smtClean="0"/>
          </a:p>
          <a:p>
            <a:pPr algn="just"/>
            <a:r>
              <a:rPr lang="en-IN" sz="4000" b="1" dirty="0" smtClean="0"/>
              <a:t>Iris diaphragm:</a:t>
            </a:r>
            <a:r>
              <a:rPr lang="en-IN" sz="4000" dirty="0" smtClean="0"/>
              <a:t> Adjusts the amount of light that reaches the specimen.</a:t>
            </a:r>
          </a:p>
          <a:p>
            <a:r>
              <a:rPr lang="en-IN" dirty="0" smtClean="0"/>
              <a:t/>
            </a:r>
            <a:br>
              <a:rPr lang="en-IN" dirty="0" smtClean="0"/>
            </a:b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785652"/>
          </a:xfrm>
          <a:prstGeom prst="rect">
            <a:avLst/>
          </a:prstGeom>
        </p:spPr>
        <p:txBody>
          <a:bodyPr wrap="square">
            <a:spAutoFit/>
          </a:bodyPr>
          <a:lstStyle/>
          <a:p>
            <a:pPr algn="just"/>
            <a:r>
              <a:rPr lang="en-IN" sz="4000" b="1" dirty="0" smtClean="0"/>
              <a:t>Condenser: </a:t>
            </a:r>
            <a:r>
              <a:rPr lang="en-IN" sz="4000" dirty="0" smtClean="0"/>
              <a:t>Gathers and focuses light from the illuminator onto the specimen being viewed.</a:t>
            </a:r>
          </a:p>
          <a:p>
            <a:pPr algn="just"/>
            <a:r>
              <a:rPr lang="en-IN" sz="4000" dirty="0" smtClean="0"/>
              <a:t/>
            </a:r>
            <a:br>
              <a:rPr lang="en-IN" sz="4000" dirty="0" smtClean="0"/>
            </a:br>
            <a:endParaRPr lang="en-IN" sz="4000" dirty="0" smtClean="0"/>
          </a:p>
          <a:p>
            <a:pPr algn="just"/>
            <a:r>
              <a:rPr lang="en-IN" sz="4000" b="1" dirty="0" smtClean="0"/>
              <a:t>Base: </a:t>
            </a:r>
            <a:r>
              <a:rPr lang="en-IN" sz="4000" dirty="0" smtClean="0"/>
              <a:t>The base supports the microscope and it’s where illuminator is located.</a:t>
            </a:r>
            <a:endParaRPr lang="en-IN"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6138"/>
            <a:ext cx="8858280" cy="7417415"/>
          </a:xfrm>
          <a:prstGeom prst="rect">
            <a:avLst/>
          </a:prstGeom>
        </p:spPr>
        <p:txBody>
          <a:bodyPr wrap="square">
            <a:spAutoFit/>
          </a:bodyPr>
          <a:lstStyle/>
          <a:p>
            <a:r>
              <a:rPr lang="en-IN" sz="4000" b="1" dirty="0" smtClean="0"/>
              <a:t>How Does a Microscope Work</a:t>
            </a:r>
            <a:r>
              <a:rPr lang="en-IN" sz="4000" b="1" dirty="0" smtClean="0"/>
              <a:t>?</a:t>
            </a:r>
          </a:p>
          <a:p>
            <a:endParaRPr lang="en-IN" sz="4000" b="1" dirty="0" smtClean="0"/>
          </a:p>
          <a:p>
            <a:pPr algn="just"/>
            <a:r>
              <a:rPr lang="en-IN" sz="4000" dirty="0" smtClean="0"/>
              <a:t>All of the parts of a microscope work together - The light from the illuminator passes through the aperture, through the slide, and through the objective lens, where the image of the specimen is magnified.</a:t>
            </a:r>
          </a:p>
          <a:p>
            <a:pPr algn="just"/>
            <a:r>
              <a:rPr lang="en-IN" sz="4000" dirty="0" smtClean="0"/>
              <a:t>The then magnified image continues up through the body tube of the microscope to the eyepiece, which further magnifies the image the viewer then sees.</a:t>
            </a:r>
          </a:p>
          <a:p>
            <a:r>
              <a:rPr lang="en-IN" dirty="0" smtClean="0"/>
              <a:t/>
            </a:r>
            <a:br>
              <a:rPr lang="en-IN" dirty="0" smtClean="0"/>
            </a:b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01862"/>
          </a:xfrm>
          <a:prstGeom prst="rect">
            <a:avLst/>
          </a:prstGeom>
        </p:spPr>
        <p:txBody>
          <a:bodyPr wrap="square">
            <a:spAutoFit/>
          </a:bodyPr>
          <a:lstStyle/>
          <a:p>
            <a:pPr algn="just"/>
            <a:r>
              <a:rPr lang="en-IN" sz="4000" dirty="0" smtClean="0"/>
              <a:t>The </a:t>
            </a:r>
            <a:r>
              <a:rPr lang="en-IN" sz="4000" b="1" dirty="0" smtClean="0"/>
              <a:t>parts of a microscope</a:t>
            </a:r>
            <a:r>
              <a:rPr lang="en-IN" sz="4000" dirty="0" smtClean="0"/>
              <a:t> work together in hospitals and in forensic labs, for scientists and students, bacteriologists and biologists so that they may view bacteria, plant and animal cells and tissues, and various microorganisms the world over.</a:t>
            </a:r>
          </a:p>
          <a:p>
            <a:pPr algn="just"/>
            <a:r>
              <a:rPr lang="en-IN" sz="4000" dirty="0" smtClean="0"/>
              <a:t>Compound microscopes have furthered medical research, helped to solve crimes, and they have repeatedly proven invaluable in unlocking the secrets of the microscopic world.</a:t>
            </a:r>
          </a:p>
          <a:p>
            <a:r>
              <a:rPr lang="en-IN" dirty="0" smtClean="0"/>
              <a:t/>
            </a:r>
            <a:br>
              <a:rPr lang="en-IN" dirty="0" smtClean="0"/>
            </a:b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3000372"/>
            <a:ext cx="7198028" cy="923330"/>
          </a:xfrm>
          <a:prstGeom prst="rect">
            <a:avLst/>
          </a:prstGeom>
          <a:noFill/>
        </p:spPr>
        <p:txBody>
          <a:bodyPr wrap="square" lIns="91440" tIns="45720" rIns="91440" bIns="45720">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Types of microscope</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07886"/>
          </a:xfrm>
          <a:prstGeom prst="rect">
            <a:avLst/>
          </a:prstGeom>
        </p:spPr>
        <p:txBody>
          <a:bodyPr wrap="square">
            <a:spAutoFit/>
          </a:bodyPr>
          <a:lstStyle/>
          <a:p>
            <a:r>
              <a:rPr lang="en-IN" sz="4000" b="1" dirty="0" smtClean="0"/>
              <a:t>      The </a:t>
            </a:r>
            <a:r>
              <a:rPr lang="en-IN" sz="4000" b="1" dirty="0" smtClean="0"/>
              <a:t>Compound Light Microscope</a:t>
            </a:r>
            <a:endParaRPr lang="en-IN" sz="4000" b="1" dirty="0"/>
          </a:p>
        </p:txBody>
      </p:sp>
      <p:pic>
        <p:nvPicPr>
          <p:cNvPr id="2050" name="Picture 2" descr="C:\Users\YASH SHRIMALI\Music\iStock_000005821223XSmall.jpg"/>
          <p:cNvPicPr>
            <a:picLocks noChangeAspect="1" noChangeArrowheads="1"/>
          </p:cNvPicPr>
          <p:nvPr/>
        </p:nvPicPr>
        <p:blipFill>
          <a:blip r:embed="rId2"/>
          <a:srcRect/>
          <a:stretch>
            <a:fillRect/>
          </a:stretch>
        </p:blipFill>
        <p:spPr bwMode="auto">
          <a:xfrm>
            <a:off x="0" y="642918"/>
            <a:ext cx="9144000" cy="621508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108" y="0"/>
            <a:ext cx="5190845" cy="707886"/>
          </a:xfrm>
          <a:prstGeom prst="rect">
            <a:avLst/>
          </a:prstGeom>
        </p:spPr>
        <p:txBody>
          <a:bodyPr wrap="none">
            <a:spAutoFit/>
          </a:bodyPr>
          <a:lstStyle/>
          <a:p>
            <a:r>
              <a:rPr lang="en-IN" sz="4000" b="1" dirty="0" smtClean="0"/>
              <a:t>The Stereo Microscope</a:t>
            </a:r>
            <a:endParaRPr lang="en-IN" sz="4000" b="1" dirty="0"/>
          </a:p>
        </p:txBody>
      </p:sp>
      <p:pic>
        <p:nvPicPr>
          <p:cNvPr id="3074" name="Picture 2" descr="C:\Users\YASH SHRIMALI\Music\41TC4CDublL._SL160_.jpg"/>
          <p:cNvPicPr>
            <a:picLocks noChangeAspect="1" noChangeArrowheads="1"/>
          </p:cNvPicPr>
          <p:nvPr/>
        </p:nvPicPr>
        <p:blipFill>
          <a:blip r:embed="rId2"/>
          <a:srcRect/>
          <a:stretch>
            <a:fillRect/>
          </a:stretch>
        </p:blipFill>
        <p:spPr bwMode="auto">
          <a:xfrm>
            <a:off x="0" y="642918"/>
            <a:ext cx="9144000" cy="621508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28794" y="0"/>
            <a:ext cx="5311711" cy="707886"/>
          </a:xfrm>
          <a:prstGeom prst="rect">
            <a:avLst/>
          </a:prstGeom>
        </p:spPr>
        <p:txBody>
          <a:bodyPr wrap="none">
            <a:spAutoFit/>
          </a:bodyPr>
          <a:lstStyle/>
          <a:p>
            <a:r>
              <a:rPr lang="en-IN" sz="4000" b="1" dirty="0" smtClean="0"/>
              <a:t>The Digital Microscope</a:t>
            </a:r>
            <a:endParaRPr lang="en-IN" sz="4000" b="1" dirty="0"/>
          </a:p>
        </p:txBody>
      </p:sp>
      <p:pic>
        <p:nvPicPr>
          <p:cNvPr id="4098" name="Picture 2" descr="C:\Users\YASH SHRIMALI\Music\512QYToso6L._SL160_.jpg"/>
          <p:cNvPicPr>
            <a:picLocks noChangeAspect="1" noChangeArrowheads="1"/>
          </p:cNvPicPr>
          <p:nvPr/>
        </p:nvPicPr>
        <p:blipFill>
          <a:blip r:embed="rId2"/>
          <a:srcRect/>
          <a:stretch>
            <a:fillRect/>
          </a:stretch>
        </p:blipFill>
        <p:spPr bwMode="auto">
          <a:xfrm>
            <a:off x="0" y="785794"/>
            <a:ext cx="9144000" cy="607220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1472" y="214290"/>
            <a:ext cx="7929618" cy="6678751"/>
          </a:xfrm>
          <a:prstGeom prst="rect">
            <a:avLst/>
          </a:prstGeom>
          <a:noFill/>
        </p:spPr>
        <p:txBody>
          <a:bodyPr wrap="square" lIns="91440" tIns="45720" rIns="91440" bIns="45720">
            <a:spAutoFit/>
          </a:bodyPr>
          <a:lstStyle/>
          <a:p>
            <a:r>
              <a:rPr lang="en-IN" sz="4000" dirty="0" smtClean="0"/>
              <a:t>The </a:t>
            </a:r>
            <a:r>
              <a:rPr lang="en-IN" sz="4000" b="1" dirty="0" smtClean="0"/>
              <a:t>history of the microscope</a:t>
            </a:r>
            <a:r>
              <a:rPr lang="en-IN" sz="4000" dirty="0" smtClean="0"/>
              <a:t> spans centuries.</a:t>
            </a:r>
          </a:p>
          <a:p>
            <a:pPr algn="just"/>
            <a:r>
              <a:rPr lang="en-IN" sz="4000" dirty="0" smtClean="0"/>
              <a:t>Roman philosophers mentioned “burning glasses" in their writings but the first primitive microscope was not made until the late 1300’s. Two lenses were placed at opposite ends of a tube</a:t>
            </a:r>
            <a:r>
              <a:rPr lang="en-IN" sz="5400" dirty="0" smtClean="0"/>
              <a:t>.</a:t>
            </a:r>
            <a:r>
              <a:rPr lang="en-IN" sz="5400" dirty="0" smtClean="0"/>
              <a:t> </a:t>
            </a:r>
            <a:endParaRPr lang="en-IN" sz="5400" dirty="0" smtClean="0"/>
          </a:p>
          <a:p>
            <a:pPr algn="just"/>
            <a:r>
              <a:rPr lang="en-IN" sz="4000" dirty="0" smtClean="0"/>
              <a:t>This </a:t>
            </a:r>
            <a:r>
              <a:rPr lang="en-IN" sz="4000" dirty="0" smtClean="0"/>
              <a:t>simple magnifying tube gave birth to the modern microscope</a:t>
            </a:r>
          </a:p>
          <a:p>
            <a:pPr algn="ct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7290" y="0"/>
            <a:ext cx="7059946" cy="707886"/>
          </a:xfrm>
          <a:prstGeom prst="rect">
            <a:avLst/>
          </a:prstGeom>
        </p:spPr>
        <p:txBody>
          <a:bodyPr wrap="none">
            <a:spAutoFit/>
          </a:bodyPr>
          <a:lstStyle/>
          <a:p>
            <a:r>
              <a:rPr lang="en-IN" sz="4000" b="1" dirty="0" smtClean="0"/>
              <a:t>The USB Computer Microscope</a:t>
            </a:r>
            <a:endParaRPr lang="en-IN" sz="4000" b="1" dirty="0"/>
          </a:p>
        </p:txBody>
      </p:sp>
      <p:pic>
        <p:nvPicPr>
          <p:cNvPr id="5122" name="Picture 2" descr="C:\Users\YASH SHRIMALI\Music\41YLpYJGtlL._SL160_.jpg"/>
          <p:cNvPicPr>
            <a:picLocks noChangeAspect="1" noChangeArrowheads="1"/>
          </p:cNvPicPr>
          <p:nvPr/>
        </p:nvPicPr>
        <p:blipFill>
          <a:blip r:embed="rId2"/>
          <a:srcRect/>
          <a:stretch>
            <a:fillRect/>
          </a:stretch>
        </p:blipFill>
        <p:spPr bwMode="auto">
          <a:xfrm>
            <a:off x="0" y="785794"/>
            <a:ext cx="9144000" cy="607220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7356" y="0"/>
            <a:ext cx="5281895" cy="707886"/>
          </a:xfrm>
          <a:prstGeom prst="rect">
            <a:avLst/>
          </a:prstGeom>
        </p:spPr>
        <p:txBody>
          <a:bodyPr wrap="none">
            <a:spAutoFit/>
          </a:bodyPr>
          <a:lstStyle/>
          <a:p>
            <a:r>
              <a:rPr lang="en-IN" sz="4000" b="1" dirty="0" smtClean="0"/>
              <a:t>The Pocket Microscope</a:t>
            </a:r>
            <a:endParaRPr lang="en-IN" sz="4000" b="1" dirty="0"/>
          </a:p>
        </p:txBody>
      </p:sp>
      <p:pic>
        <p:nvPicPr>
          <p:cNvPr id="6146" name="Picture 2" descr="C:\Users\YASH SHRIMALI\Music\41AOolTW-0L._SL160_.jpg"/>
          <p:cNvPicPr>
            <a:picLocks noChangeAspect="1" noChangeArrowheads="1"/>
          </p:cNvPicPr>
          <p:nvPr/>
        </p:nvPicPr>
        <p:blipFill>
          <a:blip r:embed="rId2"/>
          <a:srcRect/>
          <a:stretch>
            <a:fillRect/>
          </a:stretch>
        </p:blipFill>
        <p:spPr bwMode="auto">
          <a:xfrm>
            <a:off x="0" y="714356"/>
            <a:ext cx="9144000" cy="6143644"/>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4480" y="0"/>
            <a:ext cx="5654112" cy="707886"/>
          </a:xfrm>
          <a:prstGeom prst="rect">
            <a:avLst/>
          </a:prstGeom>
        </p:spPr>
        <p:txBody>
          <a:bodyPr wrap="none">
            <a:spAutoFit/>
          </a:bodyPr>
          <a:lstStyle/>
          <a:p>
            <a:r>
              <a:rPr lang="en-IN" sz="4000" b="1" dirty="0" smtClean="0"/>
              <a:t>The Electron Microscope</a:t>
            </a:r>
            <a:endParaRPr lang="en-IN" sz="4000" b="1" dirty="0"/>
          </a:p>
        </p:txBody>
      </p:sp>
      <p:pic>
        <p:nvPicPr>
          <p:cNvPr id="7170" name="Picture 2" descr="C:\Users\YASH SHRIMALI\Music\bigstock_SEM_Laser_Stage_470421-2.jpg"/>
          <p:cNvPicPr>
            <a:picLocks noChangeAspect="1" noChangeArrowheads="1"/>
          </p:cNvPicPr>
          <p:nvPr/>
        </p:nvPicPr>
        <p:blipFill>
          <a:blip r:embed="rId2"/>
          <a:srcRect/>
          <a:stretch>
            <a:fillRect/>
          </a:stretch>
        </p:blipFill>
        <p:spPr bwMode="auto">
          <a:xfrm>
            <a:off x="0" y="714356"/>
            <a:ext cx="9144000" cy="614364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2852"/>
            <a:ext cx="9144000" cy="2286016"/>
          </a:xfrm>
          <a:prstGeom prst="rect">
            <a:avLst/>
          </a:prstGeom>
        </p:spPr>
        <p:txBody>
          <a:bodyPr wrap="square">
            <a:spAutoFit/>
          </a:bodyPr>
          <a:lstStyle/>
          <a:p>
            <a:r>
              <a:rPr lang="en-IN" sz="4000" b="1" dirty="0" smtClean="0"/>
              <a:t>The Scanning Probe Microscope (SPM</a:t>
            </a:r>
            <a:r>
              <a:rPr lang="en-IN" sz="4000" b="1" dirty="0" smtClean="0"/>
              <a:t>)</a:t>
            </a:r>
          </a:p>
          <a:p>
            <a:endParaRPr lang="en-IN" sz="4000" b="1" dirty="0" smtClean="0"/>
          </a:p>
          <a:p>
            <a:r>
              <a:rPr lang="en-IN" sz="4000" b="1" dirty="0" smtClean="0"/>
              <a:t>The Acoustic Microscope</a:t>
            </a:r>
          </a:p>
          <a:p>
            <a:endParaRPr lang="en-IN"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4480" y="5429264"/>
            <a:ext cx="5929354" cy="923330"/>
          </a:xfrm>
          <a:prstGeom prst="rect">
            <a:avLst/>
          </a:prstGeom>
          <a:noFill/>
        </p:spPr>
        <p:txBody>
          <a:bodyPr wrap="squar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8195" name="Picture 3" descr="C:\Users\YASH SHRIMALI\Downloads\images.png"/>
          <p:cNvPicPr>
            <a:picLocks noChangeAspect="1" noChangeArrowheads="1"/>
          </p:cNvPicPr>
          <p:nvPr/>
        </p:nvPicPr>
        <p:blipFill>
          <a:blip r:embed="rId2"/>
          <a:srcRect/>
          <a:stretch>
            <a:fillRect/>
          </a:stretch>
        </p:blipFill>
        <p:spPr bwMode="auto">
          <a:xfrm>
            <a:off x="1257276" y="642918"/>
            <a:ext cx="6743748" cy="459797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2500306"/>
            <a:ext cx="8501122" cy="3477875"/>
          </a:xfrm>
          <a:prstGeom prst="rect">
            <a:avLst/>
          </a:prstGeom>
          <a:noFill/>
        </p:spPr>
        <p:txBody>
          <a:bodyPr wrap="square" lIns="91440" tIns="45720" rIns="91440" bIns="45720">
            <a:spAutoFit/>
          </a:bodyPr>
          <a:lstStyle/>
          <a:p>
            <a:pPr algn="just"/>
            <a:r>
              <a:rPr lang="en-IN" sz="4400" dirty="0" smtClean="0"/>
              <a:t>First, the purpose of a microscope is to magnify a small object or to magnify the fine details of a larger object in order to examine minute specimens that cannot be seen by the naked eye. </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7" name="Rectangle 6"/>
          <p:cNvSpPr/>
          <p:nvPr/>
        </p:nvSpPr>
        <p:spPr>
          <a:xfrm>
            <a:off x="1500166" y="1071546"/>
            <a:ext cx="6505523" cy="923330"/>
          </a:xfrm>
          <a:prstGeom prst="rect">
            <a:avLst/>
          </a:prstGeom>
          <a:noFill/>
        </p:spPr>
        <p:txBody>
          <a:bodyPr wrap="square" lIns="91440" tIns="45720" rIns="91440" bIns="45720">
            <a:spAutoFit/>
          </a:bodyPr>
          <a:lstStyle/>
          <a:p>
            <a:pPr algn="ctr"/>
            <a:r>
              <a:rPr lang="en-IN" sz="5400" dirty="0" smtClean="0">
                <a:solidFill>
                  <a:schemeClr val="accent1"/>
                </a:solidFill>
              </a:rPr>
              <a:t>purpose of a microscope</a:t>
            </a:r>
            <a:endParaRPr lang="en-US" sz="5400" b="1" cap="none" spc="0" dirty="0">
              <a:ln w="10541" cmpd="sng">
                <a:solidFill>
                  <a:schemeClr val="accent1">
                    <a:shade val="88000"/>
                    <a:satMod val="110000"/>
                  </a:schemeClr>
                </a:solidFill>
                <a:prstDash val="solid"/>
              </a:ln>
              <a:solidFill>
                <a:schemeClr val="accent1"/>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ASH SHRIMALI\Music\cm501microscopediagram.jp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7166"/>
            <a:ext cx="9144000" cy="3508653"/>
          </a:xfrm>
          <a:prstGeom prst="rect">
            <a:avLst/>
          </a:prstGeom>
          <a:noFill/>
        </p:spPr>
        <p:txBody>
          <a:bodyPr wrap="square" lIns="91440" tIns="45720" rIns="91440" bIns="45720">
            <a:spAutoFit/>
          </a:bodyPr>
          <a:lstStyle/>
          <a:p>
            <a:pPr algn="just"/>
            <a:r>
              <a:rPr lang="en-IN" sz="4000" b="1" dirty="0" smtClean="0"/>
              <a:t>Eyepiece:</a:t>
            </a:r>
            <a:r>
              <a:rPr lang="en-IN" sz="4000" dirty="0" smtClean="0"/>
              <a:t> The lens the viewer looks through to see the specimen. The eyepiece usually contains a 10X or 15X power lens.</a:t>
            </a:r>
          </a:p>
          <a:p>
            <a:r>
              <a:rPr lang="en-IN" sz="4800" dirty="0" smtClean="0"/>
              <a:t/>
            </a:r>
            <a:br>
              <a:rPr lang="en-IN" sz="4800" dirty="0" smtClean="0"/>
            </a:b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Rectangle 4"/>
          <p:cNvSpPr/>
          <p:nvPr/>
        </p:nvSpPr>
        <p:spPr>
          <a:xfrm>
            <a:off x="214282" y="3786190"/>
            <a:ext cx="8929718" cy="2554545"/>
          </a:xfrm>
          <a:prstGeom prst="rect">
            <a:avLst/>
          </a:prstGeom>
        </p:spPr>
        <p:txBody>
          <a:bodyPr wrap="square">
            <a:spAutoFit/>
          </a:bodyPr>
          <a:lstStyle/>
          <a:p>
            <a:pPr algn="just"/>
            <a:r>
              <a:rPr lang="en-IN" sz="4000" b="1" dirty="0" err="1" smtClean="0"/>
              <a:t>Diopter</a:t>
            </a:r>
            <a:r>
              <a:rPr lang="en-IN" sz="4000" b="1" dirty="0" smtClean="0"/>
              <a:t> Adjustment:</a:t>
            </a:r>
            <a:r>
              <a:rPr lang="en-IN" sz="4000" dirty="0" smtClean="0"/>
              <a:t> Useful as a means to change focus on one eyepiece so as to correct for any difference in vision between your two eyes</a:t>
            </a:r>
            <a:endParaRPr lang="en-IN"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785652"/>
          </a:xfrm>
          <a:prstGeom prst="rect">
            <a:avLst/>
          </a:prstGeom>
        </p:spPr>
        <p:txBody>
          <a:bodyPr wrap="square">
            <a:spAutoFit/>
          </a:bodyPr>
          <a:lstStyle/>
          <a:p>
            <a:pPr algn="just"/>
            <a:r>
              <a:rPr lang="en-IN" sz="4000" b="1" dirty="0" smtClean="0"/>
              <a:t>Body tube (Head):</a:t>
            </a:r>
            <a:r>
              <a:rPr lang="en-IN" sz="4000" dirty="0" smtClean="0"/>
              <a:t> The body tube connects the eyepiece to the objective lenses.</a:t>
            </a:r>
          </a:p>
          <a:p>
            <a:pPr algn="just"/>
            <a:r>
              <a:rPr lang="en-IN" sz="4000" dirty="0" smtClean="0"/>
              <a:t/>
            </a:r>
            <a:br>
              <a:rPr lang="en-IN" sz="4000" dirty="0" smtClean="0"/>
            </a:br>
            <a:endParaRPr lang="en-IN" sz="4000" dirty="0" smtClean="0"/>
          </a:p>
          <a:p>
            <a:pPr algn="just"/>
            <a:r>
              <a:rPr lang="en-IN" sz="4000" b="1" dirty="0" smtClean="0"/>
              <a:t>Arm:</a:t>
            </a:r>
            <a:r>
              <a:rPr lang="en-IN" sz="4000" dirty="0" smtClean="0"/>
              <a:t> The arm connects the body tube to the base of the microscope.</a:t>
            </a:r>
            <a:endParaRPr lang="en-IN" sz="4000" dirty="0"/>
          </a:p>
        </p:txBody>
      </p:sp>
      <p:sp>
        <p:nvSpPr>
          <p:cNvPr id="5" name="Rectangle 4"/>
          <p:cNvSpPr/>
          <p:nvPr/>
        </p:nvSpPr>
        <p:spPr>
          <a:xfrm>
            <a:off x="0" y="4929198"/>
            <a:ext cx="9144000" cy="1323439"/>
          </a:xfrm>
          <a:prstGeom prst="rect">
            <a:avLst/>
          </a:prstGeom>
        </p:spPr>
        <p:txBody>
          <a:bodyPr wrap="square">
            <a:spAutoFit/>
          </a:bodyPr>
          <a:lstStyle/>
          <a:p>
            <a:pPr algn="just"/>
            <a:r>
              <a:rPr lang="en-IN" sz="4000" b="1" dirty="0" smtClean="0"/>
              <a:t>Coarse </a:t>
            </a:r>
            <a:r>
              <a:rPr lang="en-IN" sz="4000" b="1" dirty="0" err="1" smtClean="0"/>
              <a:t>adjustment:</a:t>
            </a:r>
            <a:r>
              <a:rPr lang="en-IN" sz="4000" dirty="0" err="1" smtClean="0"/>
              <a:t>Brings</a:t>
            </a:r>
            <a:r>
              <a:rPr lang="en-IN" sz="4000" dirty="0" smtClean="0"/>
              <a:t> the specimen into general focus.</a:t>
            </a:r>
            <a:endParaRPr lang="en-IN"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4401205"/>
          </a:xfrm>
          <a:prstGeom prst="rect">
            <a:avLst/>
          </a:prstGeom>
        </p:spPr>
        <p:txBody>
          <a:bodyPr wrap="square">
            <a:spAutoFit/>
          </a:bodyPr>
          <a:lstStyle/>
          <a:p>
            <a:pPr algn="just"/>
            <a:r>
              <a:rPr lang="en-IN" sz="4000" b="1" dirty="0" smtClean="0"/>
              <a:t>Fine adjustment:</a:t>
            </a:r>
            <a:r>
              <a:rPr lang="en-IN" sz="4000" dirty="0" smtClean="0"/>
              <a:t> Fine tunes the focus and increases the detail of the specimen.</a:t>
            </a:r>
          </a:p>
          <a:p>
            <a:pPr algn="just"/>
            <a:r>
              <a:rPr lang="en-IN" sz="4000" dirty="0" smtClean="0"/>
              <a:t/>
            </a:r>
            <a:br>
              <a:rPr lang="en-IN" sz="4000" dirty="0" smtClean="0"/>
            </a:br>
            <a:endParaRPr lang="en-IN" sz="4000" dirty="0" smtClean="0"/>
          </a:p>
          <a:p>
            <a:pPr algn="just"/>
            <a:r>
              <a:rPr lang="en-IN" sz="4000" b="1" dirty="0" smtClean="0"/>
              <a:t>Nosepiece:</a:t>
            </a:r>
            <a:r>
              <a:rPr lang="en-IN" sz="4000" dirty="0" smtClean="0"/>
              <a:t> A rotating turret that houses the objective lenses. The viewer spins the nosepiece to select different objective lenses.</a:t>
            </a:r>
            <a:endParaRPr lang="en-IN"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247864"/>
          </a:xfrm>
          <a:prstGeom prst="rect">
            <a:avLst/>
          </a:prstGeom>
          <a:solidFill>
            <a:schemeClr val="bg1"/>
          </a:solidFill>
          <a:ln>
            <a:solidFill>
              <a:schemeClr val="tx1"/>
            </a:solidFill>
          </a:ln>
        </p:spPr>
        <p:txBody>
          <a:bodyPr wrap="square">
            <a:spAutoFit/>
          </a:bodyPr>
          <a:lstStyle/>
          <a:p>
            <a:pPr algn="just"/>
            <a:r>
              <a:rPr lang="en-IN" sz="4000" b="1" dirty="0" smtClean="0"/>
              <a:t>Objective </a:t>
            </a:r>
            <a:r>
              <a:rPr lang="en-IN" sz="4000" b="1" dirty="0" smtClean="0"/>
              <a:t>lenses:</a:t>
            </a:r>
            <a:r>
              <a:rPr lang="en-IN" sz="4000" dirty="0" smtClean="0"/>
              <a:t> One of the most important parts of a compound microscope, as they are the lenses closest to the specimen. </a:t>
            </a:r>
          </a:p>
          <a:p>
            <a:pPr algn="just"/>
            <a:endParaRPr lang="en-IN" sz="4000" dirty="0" smtClean="0"/>
          </a:p>
          <a:p>
            <a:pPr algn="just"/>
            <a:r>
              <a:rPr lang="en-IN" sz="4000" dirty="0" smtClean="0"/>
              <a:t>A </a:t>
            </a:r>
            <a:r>
              <a:rPr lang="en-IN" sz="4000" dirty="0" smtClean="0"/>
              <a:t>standard microscope has three, four, or five objective lenses that range in power from 4X to 100X. When focusing the microscope, be careful that the objective lens doesn’t touch the slide, as it could break the slide and destroy the specimen.</a:t>
            </a:r>
            <a:endParaRPr lang="en-IN"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01862"/>
          </a:xfrm>
          <a:prstGeom prst="rect">
            <a:avLst/>
          </a:prstGeom>
          <a:ln>
            <a:solidFill>
              <a:schemeClr val="tx1"/>
            </a:solidFill>
          </a:ln>
        </p:spPr>
        <p:txBody>
          <a:bodyPr wrap="square">
            <a:spAutoFit/>
          </a:bodyPr>
          <a:lstStyle/>
          <a:p>
            <a:pPr algn="just"/>
            <a:endParaRPr lang="en-IN" sz="4000" b="1" dirty="0" smtClean="0"/>
          </a:p>
          <a:p>
            <a:pPr algn="just"/>
            <a:r>
              <a:rPr lang="en-IN" sz="4000" b="1" dirty="0" smtClean="0"/>
              <a:t>Specimen </a:t>
            </a:r>
            <a:r>
              <a:rPr lang="en-IN" sz="4000" b="1" dirty="0" smtClean="0"/>
              <a:t>or </a:t>
            </a:r>
            <a:r>
              <a:rPr lang="en-IN" sz="4000" b="1" dirty="0" smtClean="0"/>
              <a:t>slide :</a:t>
            </a:r>
            <a:r>
              <a:rPr lang="en-IN" sz="4000" dirty="0" smtClean="0"/>
              <a:t> The specimen is the object being examined. Most specimens are mounted on slides, flat rectangles of thin glass</a:t>
            </a:r>
            <a:r>
              <a:rPr lang="en-IN" sz="4000" dirty="0" smtClean="0"/>
              <a:t>.</a:t>
            </a:r>
            <a:endParaRPr lang="en-IN" sz="4000" dirty="0" smtClean="0"/>
          </a:p>
          <a:p>
            <a:pPr algn="just"/>
            <a:endParaRPr lang="en-IN" sz="4000" dirty="0" smtClean="0"/>
          </a:p>
          <a:p>
            <a:pPr algn="just"/>
            <a:r>
              <a:rPr lang="en-IN" sz="4000" dirty="0" smtClean="0"/>
              <a:t>The specimen is placed on the glass and a cover slip is placed over the specimen. This allows the slide to be easily inserted or removed from the microscope. It also allows the specimen to be </a:t>
            </a:r>
            <a:r>
              <a:rPr lang="en-IN" sz="4000" dirty="0" err="1" smtClean="0"/>
              <a:t>labeled</a:t>
            </a:r>
            <a:r>
              <a:rPr lang="en-IN" sz="4000" dirty="0" smtClean="0"/>
              <a:t>, transported, and stored without damage</a:t>
            </a:r>
          </a:p>
          <a:p>
            <a:r>
              <a:rPr lang="en-IN" dirty="0" smtClean="0"/>
              <a:t/>
            </a:r>
            <a:br>
              <a:rPr lang="en-IN" dirty="0" smtClean="0"/>
            </a:b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97</TotalTime>
  <Words>192</Words>
  <Application>Microsoft Office PowerPoint</Application>
  <PresentationFormat>On-screen Show (4:3)</PresentationFormat>
  <Paragraphs>65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YASH SHRIMALI</dc:creator>
  <cp:lastModifiedBy>YASH SHRIMALI</cp:lastModifiedBy>
  <cp:revision>32</cp:revision>
  <dcterms:created xsi:type="dcterms:W3CDTF">2019-11-02T02:55:09Z</dcterms:created>
  <dcterms:modified xsi:type="dcterms:W3CDTF">2019-11-13T06:14:48Z</dcterms:modified>
</cp:coreProperties>
</file>